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28" r:id="rId1"/>
  </p:sldMasterIdLst>
  <p:notesMasterIdLst>
    <p:notesMasterId r:id="rId12"/>
  </p:notesMasterIdLst>
  <p:handoutMasterIdLst>
    <p:handoutMasterId r:id="rId13"/>
  </p:handoutMasterIdLst>
  <p:sldIdLst>
    <p:sldId id="256" r:id="rId2"/>
    <p:sldId id="318" r:id="rId3"/>
    <p:sldId id="310" r:id="rId4"/>
    <p:sldId id="332" r:id="rId5"/>
    <p:sldId id="333" r:id="rId6"/>
    <p:sldId id="279" r:id="rId7"/>
    <p:sldId id="335" r:id="rId8"/>
    <p:sldId id="334" r:id="rId9"/>
    <p:sldId id="336" r:id="rId10"/>
    <p:sldId id="292" r:id="rId1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Kelly" initials="CK" lastIdx="1" clrIdx="0">
    <p:extLst>
      <p:ext uri="{19B8F6BF-5375-455C-9EA6-DF929625EA0E}">
        <p15:presenceInfo xmlns:p15="http://schemas.microsoft.com/office/powerpoint/2012/main" userId="6c910d27927284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8A"/>
    <a:srgbClr val="FF3300"/>
    <a:srgbClr val="D26308"/>
    <a:srgbClr val="CE6208"/>
    <a:srgbClr val="AD5207"/>
    <a:srgbClr val="F40C0C"/>
    <a:srgbClr val="FF5050"/>
    <a:srgbClr val="C00000"/>
    <a:srgbClr val="FF0066"/>
    <a:srgbClr val="C10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7598" autoAdjust="0"/>
    <p:restoredTop sz="93945" autoAdjust="0"/>
  </p:normalViewPr>
  <p:slideViewPr>
    <p:cSldViewPr>
      <p:cViewPr varScale="1">
        <p:scale>
          <a:sx n="78" d="100"/>
          <a:sy n="78" d="100"/>
        </p:scale>
        <p:origin x="232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1" d="100"/>
          <a:sy n="111" d="100"/>
        </p:scale>
        <p:origin x="2448"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29086" cy="350521"/>
          </a:xfrm>
          <a:prstGeom prst="rect">
            <a:avLst/>
          </a:prstGeom>
        </p:spPr>
        <p:txBody>
          <a:bodyPr vert="horz" lIns="93078" tIns="46537" rIns="93078" bIns="46537" rtlCol="0"/>
          <a:lstStyle>
            <a:lvl1pPr algn="l">
              <a:defRPr sz="1200"/>
            </a:lvl1pPr>
          </a:lstStyle>
          <a:p>
            <a:endParaRPr lang="en-US" dirty="0"/>
          </a:p>
        </p:txBody>
      </p:sp>
      <p:sp>
        <p:nvSpPr>
          <p:cNvPr id="3" name="Date Placeholder 2"/>
          <p:cNvSpPr>
            <a:spLocks noGrp="1"/>
          </p:cNvSpPr>
          <p:nvPr>
            <p:ph type="dt" idx="1"/>
          </p:nvPr>
        </p:nvSpPr>
        <p:spPr>
          <a:xfrm>
            <a:off x="5265705" y="3"/>
            <a:ext cx="4029086" cy="350521"/>
          </a:xfrm>
          <a:prstGeom prst="rect">
            <a:avLst/>
          </a:prstGeom>
        </p:spPr>
        <p:txBody>
          <a:bodyPr vert="horz" lIns="93078" tIns="46537" rIns="93078" bIns="46537" rtlCol="0"/>
          <a:lstStyle>
            <a:lvl1pPr algn="r">
              <a:defRPr sz="1200"/>
            </a:lvl1pPr>
          </a:lstStyle>
          <a:p>
            <a:fld id="{750B9F82-80FE-4ABE-9AEB-5E66D26DA92C}" type="datetimeFigureOut">
              <a:rPr lang="en-US" smtClean="0"/>
              <a:pPr/>
              <a:t>3/24/2023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078" tIns="46537" rIns="93078" bIns="46537" rtlCol="0" anchor="ctr"/>
          <a:lstStyle/>
          <a:p>
            <a:endParaRPr lang="en-US" dirty="0"/>
          </a:p>
        </p:txBody>
      </p:sp>
      <p:sp>
        <p:nvSpPr>
          <p:cNvPr id="5" name="Notes Placeholder 4"/>
          <p:cNvSpPr>
            <a:spLocks noGrp="1"/>
          </p:cNvSpPr>
          <p:nvPr>
            <p:ph type="body" sz="quarter" idx="3"/>
          </p:nvPr>
        </p:nvSpPr>
        <p:spPr>
          <a:xfrm>
            <a:off x="930290" y="3329943"/>
            <a:ext cx="7435831" cy="3154681"/>
          </a:xfrm>
          <a:prstGeom prst="rect">
            <a:avLst/>
          </a:prstGeom>
        </p:spPr>
        <p:txBody>
          <a:bodyPr vert="horz" lIns="93078" tIns="46537" rIns="93078" bIns="465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58260"/>
            <a:ext cx="4029086" cy="350521"/>
          </a:xfrm>
          <a:prstGeom prst="rect">
            <a:avLst/>
          </a:prstGeom>
        </p:spPr>
        <p:txBody>
          <a:bodyPr vert="horz" lIns="93078" tIns="46537" rIns="93078" bIns="465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05" y="6658260"/>
            <a:ext cx="4029086" cy="350521"/>
          </a:xfrm>
          <a:prstGeom prst="rect">
            <a:avLst/>
          </a:prstGeom>
        </p:spPr>
        <p:txBody>
          <a:bodyPr vert="horz" lIns="93078" tIns="46537" rIns="93078" bIns="46537" rtlCol="0" anchor="b"/>
          <a:lstStyle>
            <a:lvl1pPr algn="r">
              <a:defRPr sz="1200"/>
            </a:lvl1pPr>
          </a:lstStyle>
          <a:p>
            <a:fld id="{86EB44EF-C4E9-4317-85C5-B3A3ABB6EB3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B44EF-C4E9-4317-85C5-B3A3ABB6EB3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B44EF-C4E9-4317-85C5-B3A3ABB6EB3E}" type="slidenum">
              <a:rPr lang="en-US" smtClean="0"/>
              <a:pPr/>
              <a:t>6</a:t>
            </a:fld>
            <a:endParaRPr lang="en-US" dirty="0"/>
          </a:p>
        </p:txBody>
      </p:sp>
    </p:spTree>
    <p:extLst>
      <p:ext uri="{BB962C8B-B14F-4D97-AF65-F5344CB8AC3E}">
        <p14:creationId xmlns:p14="http://schemas.microsoft.com/office/powerpoint/2010/main" val="1133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58047E8B-745B-44A3-9A8B-06591EF31F10}" type="datetime1">
              <a:rPr lang="en-US" smtClean="0"/>
              <a:pPr/>
              <a:t>3/24/2023</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821C6-51F9-43C4-9A1A-14B7A402B9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E95FA0-8AA0-49E8-9636-FD357604C96C}" type="datetime1">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C5A9CA-4AFE-42A0-B151-024B2FA34147}" type="datetime1">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E65CBF-CDD6-4467-8C7D-AE6ECBEB152F}" type="datetime1">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34706B-E0F1-491F-92AD-2FF13E6201BF}" type="datetime1">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74FEE7-825C-4E51-BF19-46A8DFE05058}" type="datetime1">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9BFB481-BBBE-430B-B0A5-441C0E67E197}" type="datetime1">
              <a:rPr lang="en-US" smtClean="0"/>
              <a:pPr/>
              <a:t>3/24/2023</a:t>
            </a:fld>
            <a:endParaRPr lang="en-US" dirty="0"/>
          </a:p>
        </p:txBody>
      </p:sp>
      <p:sp>
        <p:nvSpPr>
          <p:cNvPr id="27" name="Slide Number Placeholder 26"/>
          <p:cNvSpPr>
            <a:spLocks noGrp="1"/>
          </p:cNvSpPr>
          <p:nvPr>
            <p:ph type="sldNum" sz="quarter" idx="11"/>
          </p:nvPr>
        </p:nvSpPr>
        <p:spPr/>
        <p:txBody>
          <a:bodyPr rtlCol="0"/>
          <a:lstStyle/>
          <a:p>
            <a:fld id="{725821C6-51F9-43C4-9A1A-14B7A402B996}"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AA62FA5-F4BF-4E8B-B7D7-91469DDCB853}" type="datetime1">
              <a:rPr lang="en-US" smtClean="0"/>
              <a:pPr/>
              <a:t>3/24/2023</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725821C6-51F9-43C4-9A1A-14B7A402B9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C197B-D6A7-4803-B274-8A808CBA6C99}" type="datetime1">
              <a:rPr lang="en-US" smtClean="0"/>
              <a:pPr/>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BAB3EC-259E-4E49-A757-3679A1FAAB7B}" type="datetime1">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A575E3E-46E3-45DD-B02F-1B8F7545E9AB}" type="datetime1">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821C6-51F9-43C4-9A1A-14B7A402B9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23314EF-D361-4810-90D6-DE9325CA7A31}" type="datetime1">
              <a:rPr lang="en-US" smtClean="0"/>
              <a:pPr/>
              <a:t>3/24/2023</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821C6-51F9-43C4-9A1A-14B7A402B9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marylandcommunityconnectio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hyperlink" Target="http://www.marylandcommunityconnection.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marylandcommunityconnection.org/" TargetMode="External"/><Relationship Id="rId2" Type="http://schemas.openxmlformats.org/officeDocument/2006/relationships/hyperlink" Target="mailto:info@marylandcommmunityconnection.org" TargetMode="Externa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arylandcommunityconnection.org/wp-content/uploads/2022/10/English-Version-Final-FY2023-Applicant-and-Family-Guide-062022.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p:txBody>
          <a:bodyPr>
            <a:noAutofit/>
          </a:bodyPr>
          <a:lstStyle/>
          <a:p>
            <a:pPr algn="ctr"/>
            <a:br>
              <a:rPr lang="en-US" dirty="0"/>
            </a:br>
            <a:r>
              <a:rPr lang="en-US" sz="2800" b="1" dirty="0">
                <a:effectLst/>
                <a:latin typeface="Calibri" panose="020F0502020204030204" pitchFamily="34" charset="0"/>
                <a:ea typeface="Calibri" panose="020F0502020204030204" pitchFamily="34" charset="0"/>
              </a:rPr>
              <a:t>Down Syndrome Network of Montgomery County</a:t>
            </a:r>
            <a:br>
              <a:rPr lang="en-US" sz="2800" b="1" dirty="0">
                <a:effectLst/>
                <a:latin typeface="Calibri" panose="020F0502020204030204" pitchFamily="34" charset="0"/>
                <a:ea typeface="Calibri" panose="020F0502020204030204" pitchFamily="34" charset="0"/>
              </a:rPr>
            </a:br>
            <a:r>
              <a:rPr lang="en-US" sz="2800" b="1" dirty="0">
                <a:effectLst/>
                <a:latin typeface="Georgia" panose="02040502050405020303" pitchFamily="18" charset="0"/>
                <a:ea typeface="Calibri" panose="020F0502020204030204" pitchFamily="34" charset="0"/>
                <a:cs typeface="Calibri" panose="020F0502020204030204" pitchFamily="34" charset="0"/>
              </a:rPr>
              <a:t> </a:t>
            </a:r>
            <a:r>
              <a:rPr lang="en-US" sz="2800" b="1" dirty="0"/>
              <a:t> </a:t>
            </a:r>
            <a:br>
              <a:rPr lang="en-US" b="1" dirty="0"/>
            </a:br>
            <a:r>
              <a:rPr lang="en-US" dirty="0"/>
              <a:t>	</a:t>
            </a:r>
            <a:br>
              <a:rPr lang="en-US" dirty="0"/>
            </a:br>
            <a:r>
              <a:rPr lang="en-US" dirty="0"/>
              <a:t> </a:t>
            </a:r>
            <a:br>
              <a:rPr lang="en-US" dirty="0"/>
            </a:br>
            <a:endParaRPr lang="en-US" dirty="0"/>
          </a:p>
        </p:txBody>
      </p:sp>
      <p:sp>
        <p:nvSpPr>
          <p:cNvPr id="3" name="Subtitle 2"/>
          <p:cNvSpPr>
            <a:spLocks noGrp="1"/>
          </p:cNvSpPr>
          <p:nvPr>
            <p:ph type="subTitle" idx="1"/>
          </p:nvPr>
        </p:nvSpPr>
        <p:spPr>
          <a:xfrm>
            <a:off x="152411" y="1524000"/>
            <a:ext cx="8991589" cy="2438400"/>
          </a:xfrm>
        </p:spPr>
        <p:txBody>
          <a:bodyPr>
            <a:normAutofit/>
          </a:bodyPr>
          <a:lstStyle/>
          <a:p>
            <a:pPr algn="ctr"/>
            <a:r>
              <a:rPr lang="en-US" sz="1800" b="1" dirty="0">
                <a:solidFill>
                  <a:schemeClr val="bg1"/>
                </a:solidFill>
                <a:effectLst/>
                <a:latin typeface="Arial" panose="020B0604020202020204" pitchFamily="34" charset="0"/>
                <a:ea typeface="Times New Roman" panose="02020603050405020304" pitchFamily="18" charset="0"/>
              </a:rPr>
              <a:t>		</a:t>
            </a:r>
            <a:r>
              <a:rPr lang="en-US" sz="3200" b="1" dirty="0">
                <a:solidFill>
                  <a:schemeClr val="bg1"/>
                </a:solidFill>
                <a:effectLst/>
                <a:latin typeface="Arial" panose="020B0604020202020204" pitchFamily="34" charset="0"/>
                <a:ea typeface="Times New Roman" panose="02020603050405020304" pitchFamily="18" charset="0"/>
              </a:rPr>
              <a:t>LISS Information Session</a:t>
            </a:r>
            <a:r>
              <a:rPr lang="en-US" sz="2800" b="1" dirty="0">
                <a:solidFill>
                  <a:schemeClr val="accent2">
                    <a:lumMod val="20000"/>
                    <a:lumOff val="80000"/>
                  </a:schemeClr>
                </a:solidFill>
                <a:effectLst/>
                <a:latin typeface="Arial Nova" panose="020B0504020202020204" pitchFamily="34" charset="0"/>
                <a:ea typeface="Calibri" panose="020F0502020204030204" pitchFamily="34" charset="0"/>
              </a:rPr>
              <a:t>		</a:t>
            </a:r>
            <a:r>
              <a:rPr lang="en-US" sz="2800" dirty="0">
                <a:solidFill>
                  <a:schemeClr val="accent2">
                    <a:lumMod val="20000"/>
                    <a:lumOff val="80000"/>
                  </a:schemeClr>
                </a:solidFill>
                <a:effectLst/>
                <a:latin typeface="Arial Nova" panose="020B0504020202020204" pitchFamily="34" charset="0"/>
                <a:ea typeface="Calibri" panose="020F0502020204030204" pitchFamily="34" charset="0"/>
              </a:rPr>
              <a:t> </a:t>
            </a:r>
            <a:r>
              <a:rPr lang="en-US" sz="2800" b="1" dirty="0">
                <a:effectLst/>
                <a:latin typeface="Arial Nova" panose="020B0504020202020204" pitchFamily="34" charset="0"/>
                <a:ea typeface="Calibri" panose="020F0502020204030204" pitchFamily="34" charset="0"/>
              </a:rPr>
              <a:t>In the </a:t>
            </a:r>
            <a:r>
              <a:rPr lang="en-US" sz="2800" dirty="0">
                <a:effectLst/>
                <a:latin typeface="Arial Nova" panose="020B0504020202020204" pitchFamily="34" charset="0"/>
                <a:ea typeface="Calibri" panose="020F0502020204030204" pitchFamily="34" charset="0"/>
              </a:rPr>
              <a:t> </a:t>
            </a:r>
          </a:p>
          <a:p>
            <a:pPr algn="ctr"/>
            <a:r>
              <a:rPr lang="en-US" sz="2800" b="1" dirty="0">
                <a:solidFill>
                  <a:schemeClr val="bg1"/>
                </a:solidFill>
                <a:latin typeface="Arial Nova" panose="020B0504020202020204" pitchFamily="34" charset="0"/>
              </a:rPr>
              <a:t>Thursday, April 27, 2023</a:t>
            </a:r>
          </a:p>
        </p:txBody>
      </p:sp>
      <p:sp>
        <p:nvSpPr>
          <p:cNvPr id="11" name="Slide Number Placeholder 10"/>
          <p:cNvSpPr>
            <a:spLocks noGrp="1"/>
          </p:cNvSpPr>
          <p:nvPr>
            <p:ph type="sldNum" sz="quarter" idx="12"/>
          </p:nvPr>
        </p:nvSpPr>
        <p:spPr/>
        <p:txBody>
          <a:bodyPr/>
          <a:lstStyle/>
          <a:p>
            <a:fld id="{725821C6-51F9-43C4-9A1A-14B7A402B996}" type="slidenum">
              <a:rPr lang="en-US" sz="1600" smtClean="0"/>
              <a:pPr/>
              <a:t>1</a:t>
            </a:fld>
            <a:endParaRPr lang="en-US" sz="1600" dirty="0"/>
          </a:p>
        </p:txBody>
      </p:sp>
      <p:sp>
        <p:nvSpPr>
          <p:cNvPr id="9" name="Title 1"/>
          <p:cNvSpPr txBox="1">
            <a:spLocks/>
          </p:cNvSpPr>
          <p:nvPr/>
        </p:nvSpPr>
        <p:spPr>
          <a:xfrm>
            <a:off x="0" y="191899"/>
            <a:ext cx="9144000" cy="222885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br>
              <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043" name="Line 19"/>
          <p:cNvSpPr>
            <a:spLocks noChangeShapeType="1"/>
          </p:cNvSpPr>
          <p:nvPr/>
        </p:nvSpPr>
        <p:spPr bwMode="auto">
          <a:xfrm flipH="1">
            <a:off x="4572000" y="4572000"/>
            <a:ext cx="0" cy="1371600"/>
          </a:xfrm>
          <a:prstGeom prst="line">
            <a:avLst/>
          </a:prstGeom>
          <a:noFill/>
          <a:ln w="25400">
            <a:solidFill>
              <a:schemeClr val="tx1">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 name="TextBox 41"/>
          <p:cNvSpPr txBox="1"/>
          <p:nvPr/>
        </p:nvSpPr>
        <p:spPr>
          <a:xfrm>
            <a:off x="4572000" y="4495801"/>
            <a:ext cx="4572000" cy="1692771"/>
          </a:xfrm>
          <a:prstGeom prst="rect">
            <a:avLst/>
          </a:prstGeom>
          <a:noFill/>
        </p:spPr>
        <p:txBody>
          <a:bodyPr wrap="square" rtlCol="0">
            <a:spAutoFit/>
          </a:bodyPr>
          <a:lstStyle/>
          <a:p>
            <a:r>
              <a:rPr lang="en-US" sz="1400" dirty="0">
                <a:latin typeface="+mj-lt"/>
              </a:rPr>
              <a:t>4401 Nicole Drive</a:t>
            </a:r>
          </a:p>
          <a:p>
            <a:r>
              <a:rPr lang="en-US" sz="1400" dirty="0">
                <a:latin typeface="+mj-lt"/>
              </a:rPr>
              <a:t>Lanham, Maryland 20706</a:t>
            </a:r>
          </a:p>
          <a:p>
            <a:r>
              <a:rPr lang="en-US" sz="1400" dirty="0">
                <a:latin typeface="+mj-lt"/>
              </a:rPr>
              <a:t>LISS Phone (301) 583-0358</a:t>
            </a:r>
          </a:p>
          <a:p>
            <a:r>
              <a:rPr lang="en-US" sz="1400" dirty="0">
                <a:latin typeface="+mj-lt"/>
              </a:rPr>
              <a:t>Email: </a:t>
            </a:r>
            <a:r>
              <a:rPr lang="en-US" sz="1400" dirty="0">
                <a:latin typeface="+mj-lt"/>
                <a:hlinkClick r:id="rId3"/>
              </a:rPr>
              <a:t>info@marylandcommunityconnection.org</a:t>
            </a:r>
            <a:r>
              <a:rPr lang="en-US" sz="1400" dirty="0">
                <a:latin typeface="+mj-lt"/>
              </a:rPr>
              <a:t> </a:t>
            </a:r>
            <a:r>
              <a:rPr lang="en-US" sz="1200" dirty="0">
                <a:latin typeface="+mj-lt"/>
              </a:rPr>
              <a:t> </a:t>
            </a:r>
          </a:p>
          <a:p>
            <a:r>
              <a:rPr lang="en-US" sz="1400" dirty="0">
                <a:latin typeface="+mj-lt"/>
              </a:rPr>
              <a:t>Web: </a:t>
            </a:r>
            <a:r>
              <a:rPr lang="en-US" sz="1400" dirty="0">
                <a:latin typeface="+mj-lt"/>
                <a:hlinkClick r:id="rId4"/>
              </a:rPr>
              <a:t>www.marylandcommunityconnection.org</a:t>
            </a:r>
            <a:endParaRPr lang="en-US" sz="1400" dirty="0">
              <a:latin typeface="+mj-lt"/>
            </a:endParaRPr>
          </a:p>
          <a:p>
            <a:endParaRPr lang="en-US" sz="1400" dirty="0">
              <a:latin typeface="+mj-lt"/>
            </a:endParaRPr>
          </a:p>
          <a:p>
            <a:endParaRPr lang="en-US" sz="2000" dirty="0"/>
          </a:p>
        </p:txBody>
      </p:sp>
      <p:pic>
        <p:nvPicPr>
          <p:cNvPr id="2050" name="Picture 3" descr="\\MCC-SERV\Share\Logo\Maryland Community Connection_Final Files_26102013\Other Files\Maryland Community Connection_Final_72.jpg"/>
          <p:cNvPicPr>
            <a:picLocks noChangeAspect="1" noChangeArrowheads="1"/>
          </p:cNvPicPr>
          <p:nvPr/>
        </p:nvPicPr>
        <p:blipFill>
          <a:blip r:embed="rId5" cstate="print"/>
          <a:stretch>
            <a:fillRect/>
          </a:stretch>
        </p:blipFill>
        <p:spPr bwMode="auto">
          <a:xfrm>
            <a:off x="361950" y="4114800"/>
            <a:ext cx="2857500" cy="1905000"/>
          </a:xfrm>
          <a:prstGeom prst="rect">
            <a:avLst/>
          </a:prstGeom>
          <a:noFill/>
          <a:ln w="9525">
            <a:noFill/>
            <a:miter lim="800000"/>
            <a:headEnd/>
            <a:tailEnd/>
          </a:ln>
        </p:spPr>
      </p:pic>
      <p:sp>
        <p:nvSpPr>
          <p:cNvPr id="13" name="TextBox 12"/>
          <p:cNvSpPr txBox="1"/>
          <p:nvPr/>
        </p:nvSpPr>
        <p:spPr>
          <a:xfrm>
            <a:off x="304800" y="6172200"/>
            <a:ext cx="5029200" cy="276999"/>
          </a:xfrm>
          <a:prstGeom prst="rect">
            <a:avLst/>
          </a:prstGeom>
          <a:noFill/>
        </p:spPr>
        <p:txBody>
          <a:bodyPr wrap="square" rtlCol="0">
            <a:spAutoFit/>
          </a:bodyPr>
          <a:lstStyle/>
          <a:p>
            <a:r>
              <a:rPr lang="en-US" sz="1200" i="1" dirty="0">
                <a:solidFill>
                  <a:srgbClr val="002E8A"/>
                </a:solidFill>
              </a:rPr>
              <a:t>“Helping individuals with disabilities be active in the community”</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4300" y="1988616"/>
            <a:ext cx="9144000" cy="3726384"/>
          </a:xfrm>
        </p:spPr>
        <p:txBody>
          <a:bodyPr>
            <a:normAutofit fontScale="40000" lnSpcReduction="20000"/>
          </a:bodyPr>
          <a:lstStyle/>
          <a:p>
            <a:pPr algn="ctr">
              <a:buNone/>
            </a:pPr>
            <a:r>
              <a:rPr lang="en-US" sz="7200" dirty="0">
                <a:latin typeface="Arial" panose="020B0604020202020204" pitchFamily="34" charset="0"/>
                <a:cs typeface="Arial" panose="020B0604020202020204" pitchFamily="34" charset="0"/>
              </a:rPr>
              <a:t>More Information is available at:</a:t>
            </a:r>
          </a:p>
          <a:p>
            <a:pPr algn="ctr">
              <a:buNone/>
            </a:pPr>
            <a:r>
              <a:rPr lang="en-US" sz="7200" b="1" dirty="0">
                <a:latin typeface="Arial" panose="020B0604020202020204" pitchFamily="34" charset="0"/>
                <a:cs typeface="Arial" panose="020B0604020202020204" pitchFamily="34" charset="0"/>
              </a:rPr>
              <a:t> Maryland Community Connection</a:t>
            </a:r>
          </a:p>
          <a:p>
            <a:pPr algn="ctr">
              <a:buNone/>
            </a:pPr>
            <a:r>
              <a:rPr lang="en-US" sz="7200" b="1" dirty="0">
                <a:latin typeface="Arial" panose="020B0604020202020204" pitchFamily="34" charset="0"/>
                <a:cs typeface="Arial" panose="020B0604020202020204" pitchFamily="34" charset="0"/>
              </a:rPr>
              <a:t>Attn: LISS </a:t>
            </a:r>
          </a:p>
          <a:p>
            <a:pPr algn="ctr">
              <a:buNone/>
            </a:pPr>
            <a:r>
              <a:rPr lang="en-US" sz="7200" dirty="0">
                <a:latin typeface="Arial" panose="020B0604020202020204" pitchFamily="34" charset="0"/>
                <a:cs typeface="Arial" panose="020B0604020202020204" pitchFamily="34" charset="0"/>
              </a:rPr>
              <a:t>4401 Nicole Drive’</a:t>
            </a:r>
          </a:p>
          <a:p>
            <a:pPr algn="ctr">
              <a:buNone/>
            </a:pPr>
            <a:r>
              <a:rPr lang="en-US" sz="7200" dirty="0">
                <a:latin typeface="Arial" panose="020B0604020202020204" pitchFamily="34" charset="0"/>
                <a:cs typeface="Arial" panose="020B0604020202020204" pitchFamily="34" charset="0"/>
              </a:rPr>
              <a:t>Lanham, Maryland 20706</a:t>
            </a:r>
          </a:p>
          <a:p>
            <a:pPr algn="ctr">
              <a:buNone/>
            </a:pPr>
            <a:r>
              <a:rPr lang="en-US" sz="7200" dirty="0">
                <a:latin typeface="Arial" panose="020B0604020202020204" pitchFamily="34" charset="0"/>
                <a:cs typeface="Arial" panose="020B0604020202020204" pitchFamily="34" charset="0"/>
              </a:rPr>
              <a:t>LISS Phone (301) 583-8880</a:t>
            </a:r>
          </a:p>
          <a:p>
            <a:pPr algn="ctr">
              <a:buNone/>
            </a:pPr>
            <a:endParaRPr lang="en-US" sz="7200" dirty="0">
              <a:latin typeface="Arial" panose="020B0604020202020204" pitchFamily="34" charset="0"/>
              <a:cs typeface="Arial" panose="020B0604020202020204" pitchFamily="34" charset="0"/>
            </a:endParaRPr>
          </a:p>
          <a:p>
            <a:pPr algn="ctr">
              <a:buNone/>
            </a:pPr>
            <a:r>
              <a:rPr lang="en-US" sz="7200" b="1" dirty="0">
                <a:latin typeface="Arial" panose="020B0604020202020204" pitchFamily="34" charset="0"/>
                <a:cs typeface="Arial" panose="020B0604020202020204" pitchFamily="34" charset="0"/>
              </a:rPr>
              <a:t>Email: </a:t>
            </a:r>
            <a:r>
              <a:rPr lang="en-US" sz="7200" b="1" dirty="0">
                <a:latin typeface="Arial" panose="020B0604020202020204" pitchFamily="34" charset="0"/>
                <a:cs typeface="Arial" panose="020B0604020202020204" pitchFamily="34" charset="0"/>
                <a:hlinkClick r:id="rId2"/>
              </a:rPr>
              <a:t>liss@marylandcommmunityconnection.org</a:t>
            </a:r>
            <a:r>
              <a:rPr lang="en-US" sz="7200" b="1" dirty="0">
                <a:latin typeface="Arial" panose="020B0604020202020204" pitchFamily="34" charset="0"/>
                <a:cs typeface="Arial" panose="020B0604020202020204" pitchFamily="34" charset="0"/>
              </a:rPr>
              <a:t> </a:t>
            </a:r>
          </a:p>
          <a:p>
            <a:pPr algn="ctr">
              <a:buNone/>
            </a:pPr>
            <a:r>
              <a:rPr lang="en-US" sz="7200" b="1" dirty="0">
                <a:latin typeface="Arial" panose="020B0604020202020204" pitchFamily="34" charset="0"/>
                <a:cs typeface="Arial" panose="020B0604020202020204" pitchFamily="34" charset="0"/>
              </a:rPr>
              <a:t>Web: </a:t>
            </a:r>
            <a:r>
              <a:rPr lang="en-US" sz="7200" b="1" dirty="0">
                <a:latin typeface="Arial" panose="020B0604020202020204" pitchFamily="34" charset="0"/>
                <a:cs typeface="Arial" panose="020B0604020202020204" pitchFamily="34" charset="0"/>
                <a:hlinkClick r:id="rId3"/>
              </a:rPr>
              <a:t>www.marylandcommunityconnection.org</a:t>
            </a:r>
            <a:endParaRPr lang="en-US" sz="7200" b="1" dirty="0">
              <a:latin typeface="Arial" panose="020B0604020202020204" pitchFamily="34" charset="0"/>
              <a:cs typeface="Arial" panose="020B0604020202020204" pitchFamily="34" charset="0"/>
            </a:endParaRPr>
          </a:p>
          <a:p>
            <a:pPr algn="ctr">
              <a:buNone/>
            </a:pPr>
            <a:endParaRPr lang="en-US" sz="4900" b="1" dirty="0">
              <a:latin typeface="Arial" panose="020B0604020202020204" pitchFamily="34" charset="0"/>
              <a:cs typeface="Arial" panose="020B0604020202020204" pitchFamily="34" charset="0"/>
            </a:endParaRPr>
          </a:p>
          <a:p>
            <a:pPr>
              <a:buNone/>
            </a:pPr>
            <a:endParaRPr lang="en-US" sz="4900" dirty="0">
              <a:latin typeface="Arial" panose="020B0604020202020204" pitchFamily="34" charset="0"/>
              <a:cs typeface="Arial" panose="020B0604020202020204" pitchFamily="34" charset="0"/>
            </a:endParaRPr>
          </a:p>
          <a:p>
            <a:pPr>
              <a:buNone/>
            </a:pPr>
            <a:endParaRPr lang="en-US" dirty="0"/>
          </a:p>
        </p:txBody>
      </p:sp>
      <p:sp>
        <p:nvSpPr>
          <p:cNvPr id="5" name="Slide Number Placeholder 4"/>
          <p:cNvSpPr>
            <a:spLocks noGrp="1"/>
          </p:cNvSpPr>
          <p:nvPr>
            <p:ph type="sldNum" sz="quarter" idx="12"/>
          </p:nvPr>
        </p:nvSpPr>
        <p:spPr/>
        <p:txBody>
          <a:bodyPr/>
          <a:lstStyle/>
          <a:p>
            <a:fld id="{725821C6-51F9-43C4-9A1A-14B7A402B996}" type="slidenum">
              <a:rPr lang="en-US" smtClean="0"/>
              <a:pPr/>
              <a:t>10</a:t>
            </a:fld>
            <a:endParaRPr lang="en-US" dirty="0"/>
          </a:p>
        </p:txBody>
      </p:sp>
      <p:sp>
        <p:nvSpPr>
          <p:cNvPr id="10" name="Rectangle 9"/>
          <p:cNvSpPr/>
          <p:nvPr/>
        </p:nvSpPr>
        <p:spPr>
          <a:xfrm>
            <a:off x="-1" y="5715000"/>
            <a:ext cx="9144001" cy="923330"/>
          </a:xfrm>
          <a:prstGeom prst="rect">
            <a:avLst/>
          </a:prstGeom>
        </p:spPr>
        <p:txBody>
          <a:bodyPr wrap="square">
            <a:spAutoFit/>
          </a:bodyPr>
          <a:lstStyle/>
          <a:p>
            <a:pPr lvl="0" algn="ctr">
              <a:spcBef>
                <a:spcPct val="0"/>
              </a:spcBef>
              <a:defRPr/>
            </a:pPr>
            <a:r>
              <a:rPr lang="en-US" b="1" dirty="0">
                <a:solidFill>
                  <a:schemeClr val="tx2"/>
                </a:solidFill>
                <a:latin typeface="Arial" panose="020B0604020202020204" pitchFamily="34" charset="0"/>
                <a:cs typeface="Arial" panose="020B0604020202020204" pitchFamily="34" charset="0"/>
              </a:rPr>
              <a:t>Thank you for supporting Maryland Community Connection.</a:t>
            </a:r>
          </a:p>
          <a:p>
            <a:pPr lvl="0" algn="ctr">
              <a:spcBef>
                <a:spcPct val="0"/>
              </a:spcBef>
              <a:defRPr/>
            </a:pPr>
            <a:endParaRPr lang="en-US" b="1" dirty="0">
              <a:solidFill>
                <a:schemeClr val="tx2"/>
              </a:solidFill>
              <a:latin typeface="Arial" panose="020B0604020202020204" pitchFamily="34" charset="0"/>
              <a:cs typeface="Arial" panose="020B0604020202020204" pitchFamily="34" charset="0"/>
            </a:endParaRPr>
          </a:p>
          <a:p>
            <a:pPr algn="ctr">
              <a:spcBef>
                <a:spcPct val="0"/>
              </a:spcBef>
              <a:defRPr/>
            </a:pPr>
            <a:r>
              <a:rPr lang="en-US" b="1" i="1" dirty="0">
                <a:solidFill>
                  <a:schemeClr val="tx1">
                    <a:lumMod val="95000"/>
                    <a:lumOff val="5000"/>
                  </a:schemeClr>
                </a:solidFill>
                <a:latin typeface="Arial" panose="020B0604020202020204" pitchFamily="34" charset="0"/>
                <a:cs typeface="Arial" panose="020B0604020202020204" pitchFamily="34" charset="0"/>
              </a:rPr>
              <a:t>“Helping individuals with disabilities become active members of the community”</a:t>
            </a: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Picture 3" descr="\\MCC-SERV\Share\Logo\Maryland Community Connection_Final Files_26102013\Other Files\Maryland Community Connection_Final_72.jpg">
            <a:extLst>
              <a:ext uri="{FF2B5EF4-FFF2-40B4-BE49-F238E27FC236}">
                <a16:creationId xmlns:a16="http://schemas.microsoft.com/office/drawing/2014/main" id="{D4E81B1A-4744-43DD-A5FD-08AF1B771FB6}"/>
              </a:ext>
            </a:extLst>
          </p:cNvPr>
          <p:cNvPicPr>
            <a:picLocks noChangeAspect="1" noChangeArrowheads="1"/>
          </p:cNvPicPr>
          <p:nvPr/>
        </p:nvPicPr>
        <p:blipFill>
          <a:blip r:embed="rId4" cstate="print"/>
          <a:stretch>
            <a:fillRect/>
          </a:stretch>
        </p:blipFill>
        <p:spPr bwMode="auto">
          <a:xfrm>
            <a:off x="184300" y="457200"/>
            <a:ext cx="2254100" cy="150273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9839B-3AC4-4006-A9D0-59FE15120979}"/>
              </a:ext>
            </a:extLst>
          </p:cNvPr>
          <p:cNvSpPr>
            <a:spLocks noGrp="1"/>
          </p:cNvSpPr>
          <p:nvPr>
            <p:ph idx="1"/>
          </p:nvPr>
        </p:nvSpPr>
        <p:spPr>
          <a:xfrm>
            <a:off x="502227" y="2262687"/>
            <a:ext cx="8139545" cy="4532376"/>
          </a:xfrm>
        </p:spPr>
        <p:txBody>
          <a:bodyPr>
            <a:normAutofit/>
          </a:bodyPr>
          <a:lstStyle/>
          <a:p>
            <a:pPr marL="109728" indent="0">
              <a:buNone/>
            </a:pPr>
            <a:endParaRPr lang="en-US" sz="800" dirty="0">
              <a:latin typeface="Arial" panose="020B0604020202020204" pitchFamily="34" charset="0"/>
              <a:cs typeface="Arial" panose="020B0604020202020204" pitchFamily="34" charset="0"/>
            </a:endParaRPr>
          </a:p>
          <a:p>
            <a:pPr marL="109728" indent="0">
              <a:buNone/>
            </a:pPr>
            <a:r>
              <a:rPr lang="en-US" sz="2000" dirty="0">
                <a:latin typeface="Arial" panose="020B0604020202020204" pitchFamily="34" charset="0"/>
                <a:cs typeface="Arial" panose="020B0604020202020204" pitchFamily="34" charset="0"/>
              </a:rPr>
              <a:t>     Maryland Community Connection (MCC) is a non-profit organization that was created by André Burno Coates &amp; Kimblyn Snyder to help individuals with disabilities achieve greater social and economic independence and become fully integrated into their communities. Maryland Community Connection’s Administrative Office is located in Prince George’s County and has been servicing Maryland residents for nearly 21 years. </a:t>
            </a:r>
          </a:p>
          <a:p>
            <a:pPr marL="109728" indent="0">
              <a:buNone/>
            </a:pPr>
            <a:r>
              <a:rPr lang="en-US" sz="2000" dirty="0">
                <a:latin typeface="Arial" panose="020B0604020202020204" pitchFamily="34" charset="0"/>
                <a:cs typeface="Arial" panose="020B0604020202020204" pitchFamily="34" charset="0"/>
              </a:rPr>
              <a:t> </a:t>
            </a:r>
          </a:p>
          <a:p>
            <a:pPr marL="109728" indent="0">
              <a:buNone/>
            </a:pPr>
            <a:r>
              <a:rPr lang="en-US" sz="2000" dirty="0">
                <a:latin typeface="Arial" panose="020B0604020202020204" pitchFamily="34" charset="0"/>
                <a:cs typeface="Arial" panose="020B0604020202020204" pitchFamily="34" charset="0"/>
              </a:rPr>
              <a:t>Maryland Community Connection’s programs include Supported Employment, Family &amp; Individual Support Services, Personal Support, Division of Rehabilitation Services (DORS), Summer Youth Employment, and Low Intensity Support Services (LISS).</a:t>
            </a:r>
          </a:p>
          <a:p>
            <a:endParaRPr lang="en-US" dirty="0"/>
          </a:p>
        </p:txBody>
      </p:sp>
      <p:sp>
        <p:nvSpPr>
          <p:cNvPr id="4" name="Slide Number Placeholder 3">
            <a:extLst>
              <a:ext uri="{FF2B5EF4-FFF2-40B4-BE49-F238E27FC236}">
                <a16:creationId xmlns:a16="http://schemas.microsoft.com/office/drawing/2014/main" id="{75D9E2C8-DB0D-4E05-BD78-50B4A0B427B7}"/>
              </a:ext>
            </a:extLst>
          </p:cNvPr>
          <p:cNvSpPr>
            <a:spLocks noGrp="1"/>
          </p:cNvSpPr>
          <p:nvPr>
            <p:ph type="sldNum" sz="quarter" idx="12"/>
          </p:nvPr>
        </p:nvSpPr>
        <p:spPr/>
        <p:txBody>
          <a:bodyPr/>
          <a:lstStyle/>
          <a:p>
            <a:fld id="{725821C6-51F9-43C4-9A1A-14B7A402B996}" type="slidenum">
              <a:rPr lang="en-US" smtClean="0"/>
              <a:pPr/>
              <a:t>2</a:t>
            </a:fld>
            <a:endParaRPr lang="en-US" dirty="0"/>
          </a:p>
        </p:txBody>
      </p:sp>
      <p:pic>
        <p:nvPicPr>
          <p:cNvPr id="6" name="Picture 3" descr="\\MCC-SERV\Share\Logo\Maryland Community Connection_Final Files_26102013\Other Files\Maryland Community Connection_Final_72.jpg">
            <a:extLst>
              <a:ext uri="{FF2B5EF4-FFF2-40B4-BE49-F238E27FC236}">
                <a16:creationId xmlns:a16="http://schemas.microsoft.com/office/drawing/2014/main" id="{5EFFCA0E-2755-4009-AB4A-5F5FDF4F8CD8}"/>
              </a:ext>
            </a:extLst>
          </p:cNvPr>
          <p:cNvPicPr>
            <a:picLocks noChangeAspect="1" noChangeArrowheads="1"/>
          </p:cNvPicPr>
          <p:nvPr/>
        </p:nvPicPr>
        <p:blipFill>
          <a:blip r:embed="rId2" cstate="print"/>
          <a:stretch>
            <a:fillRect/>
          </a:stretch>
        </p:blipFill>
        <p:spPr bwMode="auto">
          <a:xfrm>
            <a:off x="152400" y="457200"/>
            <a:ext cx="2286000" cy="1524000"/>
          </a:xfrm>
          <a:prstGeom prst="rect">
            <a:avLst/>
          </a:prstGeom>
          <a:noFill/>
          <a:ln w="9525">
            <a:noFill/>
            <a:miter lim="800000"/>
            <a:headEnd/>
            <a:tailEnd/>
          </a:ln>
        </p:spPr>
      </p:pic>
    </p:spTree>
    <p:extLst>
      <p:ext uri="{BB962C8B-B14F-4D97-AF65-F5344CB8AC3E}">
        <p14:creationId xmlns:p14="http://schemas.microsoft.com/office/powerpoint/2010/main" val="261189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8" descr="Image result for images of a question mark">
            <a:extLst>
              <a:ext uri="{FF2B5EF4-FFF2-40B4-BE49-F238E27FC236}">
                <a16:creationId xmlns:a16="http://schemas.microsoft.com/office/drawing/2014/main" id="{4B206339-C5F8-45DB-92AB-4825113629B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9000"/>
                    </a14:imgEffect>
                  </a14:imgLayer>
                </a14:imgProps>
              </a:ext>
              <a:ext uri="{28A0092B-C50C-407E-A947-70E740481C1C}">
                <a14:useLocalDpi xmlns:a14="http://schemas.microsoft.com/office/drawing/2010/main" val="0"/>
              </a:ext>
            </a:extLst>
          </a:blip>
          <a:srcRect l="31666" t="11904" r="31667" b="20237"/>
          <a:stretch/>
        </p:blipFill>
        <p:spPr bwMode="auto">
          <a:xfrm>
            <a:off x="1139892" y="4907315"/>
            <a:ext cx="1445689" cy="1872824"/>
          </a:xfrm>
          <a:prstGeom prst="rect">
            <a:avLst/>
          </a:prstGeom>
          <a:blipFill>
            <a:blip r:embed="rId4"/>
            <a:tile tx="0" ty="0" sx="100000" sy="100000" flip="none" algn="tl"/>
          </a:blipFill>
          <a:effectLst>
            <a:glow rad="228600">
              <a:schemeClr val="bg1">
                <a:alpha val="40000"/>
              </a:schemeClr>
            </a:glow>
            <a:softEdge rad="635000"/>
          </a:effectLst>
          <a:scene3d>
            <a:camera prst="orthographicFront"/>
            <a:lightRig rig="threePt" dir="t"/>
          </a:scene3d>
          <a:sp3d contourW="12700">
            <a:contourClr>
              <a:schemeClr val="bg1"/>
            </a:contourClr>
          </a:sp3d>
        </p:spPr>
      </p:pic>
      <p:pic>
        <p:nvPicPr>
          <p:cNvPr id="23" name="Picture 18" descr="Image result for images of a question mark">
            <a:extLst>
              <a:ext uri="{FF2B5EF4-FFF2-40B4-BE49-F238E27FC236}">
                <a16:creationId xmlns:a16="http://schemas.microsoft.com/office/drawing/2014/main" id="{3BDC3E23-310B-45EB-A3AD-AD56AF04318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9000"/>
                    </a14:imgEffect>
                  </a14:imgLayer>
                </a14:imgProps>
              </a:ext>
              <a:ext uri="{28A0092B-C50C-407E-A947-70E740481C1C}">
                <a14:useLocalDpi xmlns:a14="http://schemas.microsoft.com/office/drawing/2010/main" val="0"/>
              </a:ext>
            </a:extLst>
          </a:blip>
          <a:srcRect l="31666" t="11904" r="31667" b="20237"/>
          <a:stretch/>
        </p:blipFill>
        <p:spPr bwMode="auto">
          <a:xfrm>
            <a:off x="6649860" y="4866393"/>
            <a:ext cx="1445689" cy="1872824"/>
          </a:xfrm>
          <a:prstGeom prst="rect">
            <a:avLst/>
          </a:prstGeom>
          <a:blipFill>
            <a:blip r:embed="rId4"/>
            <a:tile tx="0" ty="0" sx="100000" sy="100000" flip="none" algn="tl"/>
          </a:blipFill>
          <a:effectLst>
            <a:glow rad="228600">
              <a:schemeClr val="bg1">
                <a:alpha val="40000"/>
              </a:schemeClr>
            </a:glow>
            <a:softEdge rad="635000"/>
          </a:effectLst>
          <a:scene3d>
            <a:camera prst="orthographicFront"/>
            <a:lightRig rig="threePt" dir="t"/>
          </a:scene3d>
          <a:sp3d contourW="12700">
            <a:contourClr>
              <a:schemeClr val="bg1"/>
            </a:contourClr>
          </a:sp3d>
        </p:spPr>
      </p:pic>
      <p:pic>
        <p:nvPicPr>
          <p:cNvPr id="21" name="Picture 18" descr="Image result for images of a question mark">
            <a:extLst>
              <a:ext uri="{FF2B5EF4-FFF2-40B4-BE49-F238E27FC236}">
                <a16:creationId xmlns:a16="http://schemas.microsoft.com/office/drawing/2014/main" id="{48D92287-7731-4BDE-9CE2-0FDFBCC9591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9000"/>
                    </a14:imgEffect>
                  </a14:imgLayer>
                </a14:imgProps>
              </a:ext>
              <a:ext uri="{28A0092B-C50C-407E-A947-70E740481C1C}">
                <a14:useLocalDpi xmlns:a14="http://schemas.microsoft.com/office/drawing/2010/main" val="0"/>
              </a:ext>
            </a:extLst>
          </a:blip>
          <a:srcRect l="31666" t="11904" r="31667" b="20237"/>
          <a:stretch/>
        </p:blipFill>
        <p:spPr bwMode="auto">
          <a:xfrm>
            <a:off x="7314514" y="668924"/>
            <a:ext cx="1445689" cy="1872824"/>
          </a:xfrm>
          <a:prstGeom prst="rect">
            <a:avLst/>
          </a:prstGeom>
          <a:blipFill>
            <a:blip r:embed="rId4"/>
            <a:tile tx="0" ty="0" sx="100000" sy="100000" flip="none" algn="tl"/>
          </a:blipFill>
          <a:effectLst>
            <a:glow rad="228600">
              <a:schemeClr val="bg1">
                <a:alpha val="40000"/>
              </a:schemeClr>
            </a:glow>
            <a:softEdge rad="635000"/>
          </a:effectLst>
          <a:scene3d>
            <a:camera prst="orthographicFront"/>
            <a:lightRig rig="threePt" dir="t"/>
          </a:scene3d>
          <a:sp3d contourW="12700">
            <a:contourClr>
              <a:schemeClr val="bg1"/>
            </a:contourClr>
          </a:sp3d>
        </p:spPr>
      </p:pic>
      <p:pic>
        <p:nvPicPr>
          <p:cNvPr id="20" name="Picture 18" descr="Image result for images of a question mark">
            <a:extLst>
              <a:ext uri="{FF2B5EF4-FFF2-40B4-BE49-F238E27FC236}">
                <a16:creationId xmlns:a16="http://schemas.microsoft.com/office/drawing/2014/main" id="{3FB6B363-FC46-461C-882B-FC47723BC61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9000"/>
                    </a14:imgEffect>
                  </a14:imgLayer>
                </a14:imgProps>
              </a:ext>
              <a:ext uri="{28A0092B-C50C-407E-A947-70E740481C1C}">
                <a14:useLocalDpi xmlns:a14="http://schemas.microsoft.com/office/drawing/2010/main" val="0"/>
              </a:ext>
            </a:extLst>
          </a:blip>
          <a:srcRect l="31666" t="11904" r="31667" b="20237"/>
          <a:stretch/>
        </p:blipFill>
        <p:spPr bwMode="auto">
          <a:xfrm>
            <a:off x="3879636" y="4044032"/>
            <a:ext cx="1445689" cy="1872824"/>
          </a:xfrm>
          <a:prstGeom prst="rect">
            <a:avLst/>
          </a:prstGeom>
          <a:blipFill>
            <a:blip r:embed="rId4"/>
            <a:tile tx="0" ty="0" sx="100000" sy="100000" flip="none" algn="tl"/>
          </a:blipFill>
          <a:effectLst>
            <a:glow rad="228600">
              <a:schemeClr val="bg1">
                <a:alpha val="40000"/>
              </a:schemeClr>
            </a:glow>
            <a:softEdge rad="635000"/>
          </a:effectLst>
          <a:scene3d>
            <a:camera prst="orthographicFront"/>
            <a:lightRig rig="threePt" dir="t"/>
          </a:scene3d>
          <a:sp3d contourW="12700">
            <a:contourClr>
              <a:schemeClr val="bg1"/>
            </a:contourClr>
          </a:sp3d>
        </p:spPr>
      </p:pic>
      <p:sp>
        <p:nvSpPr>
          <p:cNvPr id="4" name="Slide Number Placeholder 3">
            <a:extLst>
              <a:ext uri="{FF2B5EF4-FFF2-40B4-BE49-F238E27FC236}">
                <a16:creationId xmlns:a16="http://schemas.microsoft.com/office/drawing/2014/main" id="{962A2868-4A0D-4F4E-9A60-8FDF7B98C872}"/>
              </a:ext>
            </a:extLst>
          </p:cNvPr>
          <p:cNvSpPr>
            <a:spLocks noGrp="1"/>
          </p:cNvSpPr>
          <p:nvPr>
            <p:ph type="sldNum" sz="quarter" idx="12"/>
          </p:nvPr>
        </p:nvSpPr>
        <p:spPr/>
        <p:txBody>
          <a:bodyPr/>
          <a:lstStyle/>
          <a:p>
            <a:fld id="{725821C6-51F9-43C4-9A1A-14B7A402B996}" type="slidenum">
              <a:rPr lang="en-US" smtClean="0"/>
              <a:pPr/>
              <a:t>3</a:t>
            </a:fld>
            <a:endParaRPr lang="en-US" dirty="0"/>
          </a:p>
        </p:txBody>
      </p:sp>
      <p:sp>
        <p:nvSpPr>
          <p:cNvPr id="8" name="Rectangle 7">
            <a:extLst>
              <a:ext uri="{FF2B5EF4-FFF2-40B4-BE49-F238E27FC236}">
                <a16:creationId xmlns:a16="http://schemas.microsoft.com/office/drawing/2014/main" id="{9B9AF6CD-20F7-443E-8AA4-3009E3A35CBA}"/>
              </a:ext>
            </a:extLst>
          </p:cNvPr>
          <p:cNvSpPr/>
          <p:nvPr/>
        </p:nvSpPr>
        <p:spPr>
          <a:xfrm>
            <a:off x="609600" y="1087070"/>
            <a:ext cx="8150603" cy="5163721"/>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History of LISS at MCC? </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50000"/>
              </a:lnSpc>
            </a:pPr>
            <a:r>
              <a:rPr lang="en-US" sz="2400" dirty="0">
                <a:solidFill>
                  <a:srgbClr val="000000"/>
                </a:solidFill>
                <a:latin typeface="Arial" panose="020B0604020202020204" pitchFamily="34" charset="0"/>
                <a:cs typeface="Arial" panose="020B0604020202020204" pitchFamily="34" charset="0"/>
              </a:rPr>
              <a:t>     The Low Intensity Support Service Program (LISS) provides up to $2,000 to assist children and adults with developmental disabilities (DD) and /or Intellectual Disabilities.  This funding will assist their families to live happy, healthy, independent lives.  Maryland Community Connection’s goal is to help those we serve to become fully integrated into their communities. </a:t>
            </a:r>
          </a:p>
          <a:p>
            <a:pPr>
              <a:lnSpc>
                <a:spcPct val="150000"/>
              </a:lnSpc>
            </a:pPr>
            <a:r>
              <a:rPr lang="en-US" sz="2400" dirty="0">
                <a:solidFill>
                  <a:srgbClr val="00000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BC18E65C-A2DD-46A3-A100-3449B7E0E2CB}"/>
              </a:ext>
            </a:extLst>
          </p:cNvPr>
          <p:cNvSpPr txBox="1"/>
          <p:nvPr/>
        </p:nvSpPr>
        <p:spPr>
          <a:xfrm>
            <a:off x="304800" y="5638801"/>
            <a:ext cx="8631936" cy="646331"/>
          </a:xfrm>
          <a:prstGeom prst="rect">
            <a:avLst/>
          </a:prstGeom>
          <a:noFill/>
        </p:spPr>
        <p:txBody>
          <a:bodyPr wrap="square" rtlCol="0">
            <a:spAutoFit/>
          </a:bodyPr>
          <a:lstStyle/>
          <a:p>
            <a:pPr algn="ctr"/>
            <a:r>
              <a:rPr lang="en-US" sz="1200" b="1" dirty="0"/>
              <a:t>Maryland Community Connection serves the Southern and Eastern Shore Region of Maryland</a:t>
            </a:r>
          </a:p>
          <a:p>
            <a:pPr algn="ctr"/>
            <a:endParaRPr lang="en-US" sz="1200" b="1" dirty="0"/>
          </a:p>
          <a:p>
            <a:pPr algn="ctr"/>
            <a:r>
              <a:rPr lang="en-US" sz="1200" b="1" dirty="0"/>
              <a:t>Penn-Mar Human Services serves the Central and Western Region of Maryland </a:t>
            </a:r>
            <a:endParaRPr lang="en-US" sz="1200" dirty="0"/>
          </a:p>
        </p:txBody>
      </p:sp>
    </p:spTree>
    <p:extLst>
      <p:ext uri="{BB962C8B-B14F-4D97-AF65-F5344CB8AC3E}">
        <p14:creationId xmlns:p14="http://schemas.microsoft.com/office/powerpoint/2010/main" val="1088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1B82-1750-B0C5-43D1-C959C30F09B7}"/>
              </a:ext>
            </a:extLst>
          </p:cNvPr>
          <p:cNvSpPr>
            <a:spLocks noGrp="1"/>
          </p:cNvSpPr>
          <p:nvPr>
            <p:ph type="title"/>
          </p:nvPr>
        </p:nvSpPr>
        <p:spPr/>
        <p:txBody>
          <a:bodyPr/>
          <a:lstStyle/>
          <a:p>
            <a:pPr algn="ctr"/>
            <a:r>
              <a:rPr lang="en-US" b="1" dirty="0"/>
              <a:t>DDA LISS RANDOM SELECTION</a:t>
            </a:r>
          </a:p>
        </p:txBody>
      </p:sp>
      <p:sp>
        <p:nvSpPr>
          <p:cNvPr id="3" name="Content Placeholder 2">
            <a:extLst>
              <a:ext uri="{FF2B5EF4-FFF2-40B4-BE49-F238E27FC236}">
                <a16:creationId xmlns:a16="http://schemas.microsoft.com/office/drawing/2014/main" id="{AFC71F78-D24C-FDE9-3965-7BC5362164F5}"/>
              </a:ext>
            </a:extLst>
          </p:cNvPr>
          <p:cNvSpPr>
            <a:spLocks noGrp="1"/>
          </p:cNvSpPr>
          <p:nvPr>
            <p:ph idx="1"/>
          </p:nvPr>
        </p:nvSpPr>
        <p:spPr/>
        <p:txBody>
          <a:bodyPr>
            <a:normAutofit fontScale="77500" lnSpcReduction="20000"/>
          </a:bodyPr>
          <a:lstStyle/>
          <a:p>
            <a:r>
              <a:rPr lang="en-US" dirty="0"/>
              <a:t>The LISS Program uses an automated system called the Random Selection to determine which applicants may receive LISS Program funding provided the applicant meets all applicable eligibility criteria and requirements to receive funding. Because funding is limited, the use of the Random Selection allows the DDA to promote equality and access for everyone. The access link to the electronic Random Selection Application will be located on the Maryland Developmental Disabilities Administration’s website in two locations: the DDA web homepage and the LISS Program home page. This access link will only be available during each Round and will close to the public after each Round. </a:t>
            </a:r>
          </a:p>
          <a:p>
            <a:endParaRPr lang="en-US" dirty="0"/>
          </a:p>
          <a:p>
            <a:r>
              <a:rPr lang="en-US" sz="2100" dirty="0"/>
              <a:t>Please note: Hard copy Random Selection Applications will no longer be accepted. All submissions must be done online.</a:t>
            </a:r>
          </a:p>
        </p:txBody>
      </p:sp>
      <p:sp>
        <p:nvSpPr>
          <p:cNvPr id="4" name="Slide Number Placeholder 3">
            <a:extLst>
              <a:ext uri="{FF2B5EF4-FFF2-40B4-BE49-F238E27FC236}">
                <a16:creationId xmlns:a16="http://schemas.microsoft.com/office/drawing/2014/main" id="{8C7E8EE6-EBB7-A438-9432-7D73F10D4704}"/>
              </a:ext>
            </a:extLst>
          </p:cNvPr>
          <p:cNvSpPr>
            <a:spLocks noGrp="1"/>
          </p:cNvSpPr>
          <p:nvPr>
            <p:ph type="sldNum" sz="quarter" idx="12"/>
          </p:nvPr>
        </p:nvSpPr>
        <p:spPr/>
        <p:txBody>
          <a:bodyPr/>
          <a:lstStyle/>
          <a:p>
            <a:fld id="{725821C6-51F9-43C4-9A1A-14B7A402B996}" type="slidenum">
              <a:rPr lang="en-US" smtClean="0"/>
              <a:pPr/>
              <a:t>4</a:t>
            </a:fld>
            <a:endParaRPr lang="en-US" dirty="0"/>
          </a:p>
        </p:txBody>
      </p:sp>
    </p:spTree>
    <p:extLst>
      <p:ext uri="{BB962C8B-B14F-4D97-AF65-F5344CB8AC3E}">
        <p14:creationId xmlns:p14="http://schemas.microsoft.com/office/powerpoint/2010/main" val="268762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4DBF-8EC3-19D9-265B-DD21497E4F2F}"/>
              </a:ext>
            </a:extLst>
          </p:cNvPr>
          <p:cNvSpPr>
            <a:spLocks noGrp="1"/>
          </p:cNvSpPr>
          <p:nvPr>
            <p:ph type="title"/>
          </p:nvPr>
        </p:nvSpPr>
        <p:spPr/>
        <p:txBody>
          <a:bodyPr>
            <a:normAutofit/>
          </a:bodyPr>
          <a:lstStyle/>
          <a:p>
            <a:pPr algn="ctr"/>
            <a:r>
              <a:rPr lang="en-US" sz="2400" b="1" dirty="0"/>
              <a:t>RANDOM SELECTION AND APPLICATION INFORMATION</a:t>
            </a:r>
          </a:p>
        </p:txBody>
      </p:sp>
      <p:sp>
        <p:nvSpPr>
          <p:cNvPr id="3" name="Content Placeholder 2">
            <a:extLst>
              <a:ext uri="{FF2B5EF4-FFF2-40B4-BE49-F238E27FC236}">
                <a16:creationId xmlns:a16="http://schemas.microsoft.com/office/drawing/2014/main" id="{2FC0CFF7-5E29-9CC5-F2AC-E62878708854}"/>
              </a:ext>
            </a:extLst>
          </p:cNvPr>
          <p:cNvSpPr>
            <a:spLocks noGrp="1"/>
          </p:cNvSpPr>
          <p:nvPr>
            <p:ph idx="1"/>
          </p:nvPr>
        </p:nvSpPr>
        <p:spPr/>
        <p:txBody>
          <a:bodyPr>
            <a:normAutofit fontScale="47500" lnSpcReduction="20000"/>
          </a:bodyPr>
          <a:lstStyle/>
          <a:p>
            <a:r>
              <a:rPr lang="en-US" dirty="0"/>
              <a:t>Steps to LISS Program Funding: 1. The Randomization process takes place twice in the fiscal year-once in the summer (July) and once in the winter (December). A. For Round 1 and Round 2, applicants and/or parent/legal guardians can only submit ONE electronic Random Selection Application through the DDA web portal. This submission will then be assigned to the LISS Program Contractor who covers their county. Random Selection and Application Submission Schedule for FY 2024.</a:t>
            </a:r>
          </a:p>
          <a:p>
            <a:pPr marL="109728" indent="0">
              <a:buNone/>
            </a:pPr>
            <a:r>
              <a:rPr lang="en-US" b="1" dirty="0"/>
              <a:t>FY 2024- Round 1 </a:t>
            </a:r>
          </a:p>
          <a:p>
            <a:r>
              <a:rPr lang="en-US" dirty="0"/>
              <a:t>1) The online access link will open on May 1, 2023. </a:t>
            </a:r>
          </a:p>
          <a:p>
            <a:r>
              <a:rPr lang="en-US" dirty="0"/>
              <a:t>2) The online access link will close on June 30, 2023. </a:t>
            </a:r>
          </a:p>
          <a:p>
            <a:r>
              <a:rPr lang="en-US" dirty="0"/>
              <a:t>3) Random Selection will take place on July 15, 2023. FY 2024-</a:t>
            </a:r>
          </a:p>
          <a:p>
            <a:pPr marL="109728" indent="0">
              <a:buNone/>
            </a:pPr>
            <a:r>
              <a:rPr lang="en-US" b="1" dirty="0"/>
              <a:t>FY 2024 Round 2 </a:t>
            </a:r>
          </a:p>
          <a:p>
            <a:pPr marL="109728" indent="0">
              <a:buNone/>
            </a:pPr>
            <a:r>
              <a:rPr lang="en-US" dirty="0"/>
              <a:t>      1) The online access link will open on July 16, 2023. </a:t>
            </a:r>
          </a:p>
          <a:p>
            <a:r>
              <a:rPr lang="en-US" dirty="0"/>
              <a:t>2) The online access link will close on November 30, 2023. </a:t>
            </a:r>
          </a:p>
          <a:p>
            <a:r>
              <a:rPr lang="en-US" dirty="0"/>
              <a:t>3) Random Selection will take place on December 15, 2023. </a:t>
            </a:r>
          </a:p>
          <a:p>
            <a:pPr marL="109728" indent="0">
              <a:buNone/>
            </a:pPr>
            <a:endParaRPr lang="en-US" dirty="0"/>
          </a:p>
          <a:p>
            <a:r>
              <a:rPr lang="en-US" dirty="0"/>
              <a:t>➤PLEASE NOTE: If an applicant is not selected in Round 1. their application will not be automatically rolled over into Round 2 randomization process. The applicant will need to submit a new Random Selection Application during “Open Season” for Round 2 via the online public Random Selection Application access link. Please see the schedule above for Round 2 for FY 2024. 2. Based on the outcome of the Random Selection for each Round, Random Selection Lists are generated for each region. These lists are then distributed to the LISS Providers for notification purposes. 3. Within twenty (20) business days after Random Selection has occurred, LISS Providers will notify applicants in writing regarding the status of their application. </a:t>
            </a:r>
          </a:p>
        </p:txBody>
      </p:sp>
      <p:sp>
        <p:nvSpPr>
          <p:cNvPr id="4" name="Slide Number Placeholder 3">
            <a:extLst>
              <a:ext uri="{FF2B5EF4-FFF2-40B4-BE49-F238E27FC236}">
                <a16:creationId xmlns:a16="http://schemas.microsoft.com/office/drawing/2014/main" id="{729B3AE5-CC9A-D39E-EDDF-CD0471338D84}"/>
              </a:ext>
            </a:extLst>
          </p:cNvPr>
          <p:cNvSpPr>
            <a:spLocks noGrp="1"/>
          </p:cNvSpPr>
          <p:nvPr>
            <p:ph type="sldNum" sz="quarter" idx="12"/>
          </p:nvPr>
        </p:nvSpPr>
        <p:spPr/>
        <p:txBody>
          <a:bodyPr/>
          <a:lstStyle/>
          <a:p>
            <a:fld id="{725821C6-51F9-43C4-9A1A-14B7A402B996}" type="slidenum">
              <a:rPr lang="en-US" smtClean="0"/>
              <a:pPr/>
              <a:t>5</a:t>
            </a:fld>
            <a:endParaRPr lang="en-US" dirty="0"/>
          </a:p>
        </p:txBody>
      </p:sp>
    </p:spTree>
    <p:extLst>
      <p:ext uri="{BB962C8B-B14F-4D97-AF65-F5344CB8AC3E}">
        <p14:creationId xmlns:p14="http://schemas.microsoft.com/office/powerpoint/2010/main" val="136870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821C6-51F9-43C4-9A1A-14B7A402B996}" type="slidenum">
              <a:rPr lang="en-US" sz="1600" smtClean="0"/>
              <a:pPr/>
              <a:t>6</a:t>
            </a:fld>
            <a:endParaRPr lang="en-US" sz="1600" dirty="0"/>
          </a:p>
        </p:txBody>
      </p:sp>
      <p:sp>
        <p:nvSpPr>
          <p:cNvPr id="8" name="Title 5">
            <a:extLst>
              <a:ext uri="{FF2B5EF4-FFF2-40B4-BE49-F238E27FC236}">
                <a16:creationId xmlns:a16="http://schemas.microsoft.com/office/drawing/2014/main" id="{AD1F2D93-DDE6-46E9-AD11-D61DBD7B691A}"/>
              </a:ext>
            </a:extLst>
          </p:cNvPr>
          <p:cNvSpPr>
            <a:spLocks noGrp="1"/>
          </p:cNvSpPr>
          <p:nvPr>
            <p:ph type="title"/>
          </p:nvPr>
        </p:nvSpPr>
        <p:spPr>
          <a:xfrm>
            <a:off x="252840" y="317538"/>
            <a:ext cx="5334000" cy="914922"/>
          </a:xfrm>
        </p:spPr>
        <p:txBody>
          <a:bodyPr>
            <a:normAutofit/>
          </a:bodyPr>
          <a:lstStyle/>
          <a:p>
            <a:pPr algn="ctr"/>
            <a:r>
              <a:rPr lang="en-US" sz="2800" b="1" u="sng" dirty="0">
                <a:solidFill>
                  <a:schemeClr val="tx1"/>
                </a:solidFill>
                <a:latin typeface="Arial" panose="020B0604020202020204" pitchFamily="34" charset="0"/>
                <a:cs typeface="Arial" panose="020B0604020202020204" pitchFamily="34" charset="0"/>
              </a:rPr>
              <a:t>Tips on Receiving LISS:</a:t>
            </a:r>
          </a:p>
        </p:txBody>
      </p:sp>
      <p:pic>
        <p:nvPicPr>
          <p:cNvPr id="1028" name="Picture 4" descr="Image result for Am I Eligible images">
            <a:extLst>
              <a:ext uri="{FF2B5EF4-FFF2-40B4-BE49-F238E27FC236}">
                <a16:creationId xmlns:a16="http://schemas.microsoft.com/office/drawing/2014/main" id="{78489D15-CEDD-4F60-A6D0-CD740198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840" y="895424"/>
            <a:ext cx="2886501"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A52058-325F-4D68-A1CE-37723A6C0BA5}"/>
              </a:ext>
            </a:extLst>
          </p:cNvPr>
          <p:cNvSpPr txBox="1"/>
          <p:nvPr/>
        </p:nvSpPr>
        <p:spPr>
          <a:xfrm>
            <a:off x="152400" y="1232460"/>
            <a:ext cx="4572000" cy="5816977"/>
          </a:xfrm>
          <a:prstGeom prst="rect">
            <a:avLst/>
          </a:prstGeom>
          <a:noFill/>
        </p:spPr>
        <p:txBody>
          <a:bodyPr wrap="square">
            <a:spAutoFit/>
          </a:bodyPr>
          <a:lstStyle/>
          <a:p>
            <a:pPr marL="342900" indent="-342900">
              <a:buAutoNum type="alphaUcPeriod"/>
            </a:pPr>
            <a:r>
              <a:rPr lang="en-US" sz="1400" b="1" dirty="0"/>
              <a:t>Adaptive Items Category:</a:t>
            </a:r>
            <a:endParaRPr lang="en-US" sz="1300" b="1" dirty="0"/>
          </a:p>
          <a:p>
            <a:pPr marL="342900" indent="-342900">
              <a:buAutoNum type="arabicParenR"/>
            </a:pPr>
            <a:r>
              <a:rPr lang="en-US" sz="1000" dirty="0"/>
              <a:t>Aids for daily living and/or devices </a:t>
            </a:r>
          </a:p>
          <a:p>
            <a:pPr marL="342900" indent="-342900">
              <a:buAutoNum type="arabicParenR"/>
            </a:pPr>
            <a:r>
              <a:rPr lang="en-US" sz="1000" dirty="0"/>
              <a:t>Specialized Equipment </a:t>
            </a:r>
          </a:p>
          <a:p>
            <a:pPr marL="342900" indent="-342900">
              <a:buAutoNum type="arabicParenR"/>
            </a:pPr>
            <a:r>
              <a:rPr lang="en-US" sz="1000" dirty="0"/>
              <a:t>Adaptive clothing and shoes</a:t>
            </a:r>
          </a:p>
          <a:p>
            <a:pPr marL="342900" indent="-342900">
              <a:buAutoNum type="alphaUcPeriod" startAt="2"/>
            </a:pPr>
            <a:r>
              <a:rPr lang="en-US" sz="1300" b="1" dirty="0"/>
              <a:t>Assistive Technology Category :</a:t>
            </a:r>
          </a:p>
          <a:p>
            <a:pPr marL="342900" indent="-342900">
              <a:buAutoNum type="arabicParenR"/>
            </a:pPr>
            <a:r>
              <a:rPr lang="en-US" sz="1000" dirty="0"/>
              <a:t>Computers, laptops &amp; iPads</a:t>
            </a:r>
          </a:p>
          <a:p>
            <a:pPr marL="342900" indent="-342900">
              <a:buAutoNum type="arabicParenR"/>
            </a:pPr>
            <a:r>
              <a:rPr lang="en-US" sz="1000" dirty="0"/>
              <a:t>Headphones, cases/ otter boxes,  docking stations</a:t>
            </a:r>
          </a:p>
          <a:p>
            <a:pPr marL="342900" indent="-342900">
              <a:buAutoNum type="arabicParenR"/>
            </a:pPr>
            <a:r>
              <a:rPr lang="en-US" sz="1000" dirty="0"/>
              <a:t>Software or apps for communication and educational purposes</a:t>
            </a:r>
          </a:p>
          <a:p>
            <a:r>
              <a:rPr lang="en-US" sz="1300" b="1" dirty="0"/>
              <a:t>C.  Caregiving Services Category :</a:t>
            </a:r>
          </a:p>
          <a:p>
            <a:r>
              <a:rPr lang="en-US" sz="1100" dirty="0"/>
              <a:t>1)     </a:t>
            </a:r>
            <a:r>
              <a:rPr lang="en-US" sz="1000" dirty="0"/>
              <a:t>Attendant Care </a:t>
            </a:r>
          </a:p>
          <a:p>
            <a:r>
              <a:rPr lang="en-US" sz="1000" dirty="0"/>
              <a:t>2)     Childcare </a:t>
            </a:r>
          </a:p>
          <a:p>
            <a:r>
              <a:rPr lang="en-US" sz="1000" dirty="0"/>
              <a:t>3)     Respite (In-home and Agency) </a:t>
            </a:r>
          </a:p>
          <a:p>
            <a:r>
              <a:rPr lang="en-US" sz="1300" b="1" dirty="0"/>
              <a:t>D.   Educational Services Category:</a:t>
            </a:r>
          </a:p>
          <a:p>
            <a:r>
              <a:rPr lang="en-US" sz="1300" dirty="0"/>
              <a:t>1</a:t>
            </a:r>
            <a:r>
              <a:rPr lang="en-US" sz="1100" dirty="0"/>
              <a:t>)   </a:t>
            </a:r>
            <a:r>
              <a:rPr lang="en-US" sz="1000" dirty="0"/>
              <a:t>Training and Support </a:t>
            </a:r>
          </a:p>
          <a:p>
            <a:r>
              <a:rPr lang="en-US" sz="1000" dirty="0"/>
              <a:t>2)    Tuition </a:t>
            </a:r>
          </a:p>
          <a:p>
            <a:r>
              <a:rPr lang="en-US" sz="1000" dirty="0"/>
              <a:t>3)    Tutoring </a:t>
            </a:r>
          </a:p>
          <a:p>
            <a:pPr marL="342900" indent="-342900">
              <a:buAutoNum type="alphaUcPeriod" startAt="5"/>
            </a:pPr>
            <a:r>
              <a:rPr lang="en-US" sz="1300" b="1" dirty="0"/>
              <a:t>Home Modification/Barrier Removal Category:</a:t>
            </a:r>
          </a:p>
          <a:p>
            <a:pPr marL="342900" indent="-342900">
              <a:buAutoNum type="arabicParenR"/>
            </a:pPr>
            <a:r>
              <a:rPr lang="en-US" sz="1000" dirty="0"/>
              <a:t>Widening of doorways, installation of ramps, grab bars and railings</a:t>
            </a:r>
          </a:p>
          <a:p>
            <a:pPr marL="342900" indent="-342900">
              <a:buAutoNum type="arabicParenR"/>
            </a:pPr>
            <a:r>
              <a:rPr lang="en-US" sz="1000" dirty="0"/>
              <a:t>Fencing to prevent elopement</a:t>
            </a:r>
          </a:p>
          <a:p>
            <a:pPr marL="342900" indent="-342900">
              <a:buAutoNum type="arabicParenR"/>
            </a:pPr>
            <a:r>
              <a:rPr lang="en-US" sz="1000" dirty="0"/>
              <a:t>Security and safety devices such as cameras and more</a:t>
            </a:r>
          </a:p>
          <a:p>
            <a:pPr marL="342900" indent="-342900">
              <a:buAutoNum type="alphaUcPeriod" startAt="6"/>
            </a:pPr>
            <a:r>
              <a:rPr lang="en-US" sz="1300" b="1" dirty="0"/>
              <a:t>Identification Services Category:</a:t>
            </a:r>
          </a:p>
          <a:p>
            <a:pPr marL="342900" indent="-342900">
              <a:buAutoNum type="arabicParenR"/>
            </a:pPr>
            <a:r>
              <a:rPr lang="en-US" sz="1000" dirty="0"/>
              <a:t>Reimbursement for the cost of fingerprinting or Maryland state ID, ID bracelets and cards</a:t>
            </a:r>
          </a:p>
          <a:p>
            <a:r>
              <a:rPr lang="en-US" sz="1300" b="1" dirty="0"/>
              <a:t>G.   Recreational Services Category :</a:t>
            </a:r>
          </a:p>
          <a:p>
            <a:pPr marL="342900" indent="-342900">
              <a:buAutoNum type="arabicParenR"/>
            </a:pPr>
            <a:r>
              <a:rPr lang="en-US" sz="1000" dirty="0"/>
              <a:t>Camp </a:t>
            </a:r>
          </a:p>
          <a:p>
            <a:pPr marL="342900" indent="-342900">
              <a:buAutoNum type="arabicParenR"/>
            </a:pPr>
            <a:r>
              <a:rPr lang="en-US" sz="1000" dirty="0"/>
              <a:t>Community Integration (Non-Therapeutic) Services </a:t>
            </a:r>
          </a:p>
          <a:p>
            <a:r>
              <a:rPr lang="en-US" sz="1300" b="1" dirty="0"/>
              <a:t>H.   Transportation </a:t>
            </a:r>
          </a:p>
          <a:p>
            <a:r>
              <a:rPr lang="en-US" sz="1300" b="1" dirty="0"/>
              <a:t>I.  Wellness</a:t>
            </a:r>
            <a:r>
              <a:rPr lang="en-US" sz="1300" b="1" i="1" dirty="0"/>
              <a:t>: Physical and Mental Health Services</a:t>
            </a:r>
            <a:r>
              <a:rPr lang="en-US" sz="1300" b="1" dirty="0"/>
              <a:t>                                                         and/ or  </a:t>
            </a:r>
            <a:r>
              <a:rPr lang="en-US" sz="1300" b="1" i="1" dirty="0"/>
              <a:t>Items</a:t>
            </a:r>
            <a:r>
              <a:rPr lang="en-US" sz="1300" b="1" dirty="0"/>
              <a:t> Category :</a:t>
            </a:r>
          </a:p>
          <a:p>
            <a:pPr marL="342900" indent="-342900">
              <a:buAutoNum type="arabicParenR"/>
            </a:pPr>
            <a:r>
              <a:rPr lang="en-US" sz="1300" dirty="0"/>
              <a:t> </a:t>
            </a:r>
            <a:r>
              <a:rPr lang="en-US" sz="1000" dirty="0"/>
              <a:t>Behavior Support Services </a:t>
            </a:r>
          </a:p>
          <a:p>
            <a:pPr marL="342900" indent="-342900">
              <a:buAutoNum type="arabicParenR"/>
            </a:pPr>
            <a:r>
              <a:rPr lang="en-US" sz="1000" dirty="0"/>
              <a:t> Medical/Dental Health Services or Items</a:t>
            </a:r>
          </a:p>
          <a:p>
            <a:pPr marL="342900" indent="-342900">
              <a:buAutoNum type="arabicParenR"/>
            </a:pPr>
            <a:r>
              <a:rPr lang="en-US" sz="1000" dirty="0"/>
              <a:t> Therapeutic Services</a:t>
            </a:r>
          </a:p>
          <a:p>
            <a:pPr marL="342900" indent="-342900">
              <a:buAutoNum type="arabicParenR"/>
            </a:pPr>
            <a:endParaRPr lang="en-US" sz="1400" dirty="0"/>
          </a:p>
        </p:txBody>
      </p:sp>
      <p:sp>
        <p:nvSpPr>
          <p:cNvPr id="7" name="TextBox 6">
            <a:extLst>
              <a:ext uri="{FF2B5EF4-FFF2-40B4-BE49-F238E27FC236}">
                <a16:creationId xmlns:a16="http://schemas.microsoft.com/office/drawing/2014/main" id="{92726215-A422-48FF-A29D-5E01C5AA267B}"/>
              </a:ext>
            </a:extLst>
          </p:cNvPr>
          <p:cNvSpPr txBox="1"/>
          <p:nvPr/>
        </p:nvSpPr>
        <p:spPr>
          <a:xfrm>
            <a:off x="5715000" y="4889768"/>
            <a:ext cx="3276600" cy="1277273"/>
          </a:xfrm>
          <a:prstGeom prst="rect">
            <a:avLst/>
          </a:prstGeom>
          <a:noFill/>
        </p:spPr>
        <p:txBody>
          <a:bodyPr wrap="square">
            <a:spAutoFit/>
          </a:bodyPr>
          <a:lstStyle/>
          <a:p>
            <a:pPr marL="0" marR="0" algn="ctr">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a:t>
            </a:r>
            <a:r>
              <a:rPr lang="en-US" sz="1100" b="1" dirty="0">
                <a:solidFill>
                  <a:srgbClr val="000000"/>
                </a:solidFill>
                <a:effectLst/>
                <a:latin typeface="Times New Roman" panose="02020603050405020304" pitchFamily="18" charset="0"/>
                <a:ea typeface="Calibri" panose="020F0502020204030204" pitchFamily="34" charset="0"/>
              </a:rPr>
              <a:t>The Maryland Developmental Disabilities Administration (DDA) </a:t>
            </a:r>
          </a:p>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rPr>
              <a:t>Low Intensity Support Services (LISS) Program Applicant </a:t>
            </a:r>
            <a:r>
              <a:rPr lang="en-US" sz="1100" b="1" dirty="0">
                <a:solidFill>
                  <a:srgbClr val="000000"/>
                </a:solidFill>
                <a:latin typeface="Times New Roman" panose="02020603050405020304" pitchFamily="18" charset="0"/>
                <a:ea typeface="Calibri" panose="020F0502020204030204" pitchFamily="34" charset="0"/>
              </a:rPr>
              <a:t>&amp;</a:t>
            </a:r>
            <a:r>
              <a:rPr lang="en-US" sz="1100" b="1" dirty="0">
                <a:solidFill>
                  <a:srgbClr val="000000"/>
                </a:solidFill>
                <a:effectLst/>
                <a:latin typeface="Times New Roman" panose="02020603050405020304" pitchFamily="18" charset="0"/>
                <a:ea typeface="Calibri" panose="020F0502020204030204" pitchFamily="34" charset="0"/>
              </a:rPr>
              <a:t> Family Guide for Fiscal Year 2023 is now available for your review </a:t>
            </a:r>
            <a:r>
              <a:rPr lang="en-US" sz="1100" b="1" dirty="0">
                <a:solidFill>
                  <a:srgbClr val="000000"/>
                </a:solidFill>
                <a:latin typeface="Times New Roman" panose="02020603050405020304" pitchFamily="18" charset="0"/>
                <a:ea typeface="Calibri" panose="020F0502020204030204" pitchFamily="34" charset="0"/>
              </a:rPr>
              <a:t>at:</a:t>
            </a:r>
            <a:r>
              <a:rPr lang="en-US" sz="1100" dirty="0">
                <a:hlinkClick r:id="rId4"/>
              </a:rPr>
              <a:t>English-Version-Final-FY2023-Applicant-and-Family-Guide-062022.pdf (marylandcommunityconnection.org)</a:t>
            </a:r>
            <a:endParaRPr lang="en-US" sz="1100" b="1" dirty="0">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DDFF-D7F3-5EB9-55EF-1392C42F70CB}"/>
              </a:ext>
            </a:extLst>
          </p:cNvPr>
          <p:cNvSpPr>
            <a:spLocks noGrp="1"/>
          </p:cNvSpPr>
          <p:nvPr>
            <p:ph type="title"/>
          </p:nvPr>
        </p:nvSpPr>
        <p:spPr>
          <a:xfrm>
            <a:off x="478536" y="783866"/>
            <a:ext cx="8077200" cy="685800"/>
          </a:xfrm>
        </p:spPr>
        <p:txBody>
          <a:bodyPr>
            <a:normAutofit fontScale="90000"/>
          </a:bodyPr>
          <a:lstStyle/>
          <a:p>
            <a:pPr algn="ctr"/>
            <a:r>
              <a:rPr lang="en-US" b="1" dirty="0"/>
              <a:t>Reimbursement </a:t>
            </a:r>
            <a:endParaRPr lang="en-US" dirty="0"/>
          </a:p>
        </p:txBody>
      </p:sp>
      <p:sp>
        <p:nvSpPr>
          <p:cNvPr id="3" name="Content Placeholder 2">
            <a:extLst>
              <a:ext uri="{FF2B5EF4-FFF2-40B4-BE49-F238E27FC236}">
                <a16:creationId xmlns:a16="http://schemas.microsoft.com/office/drawing/2014/main" id="{117272C4-5661-E9CA-6D6D-7E3C6361CF47}"/>
              </a:ext>
            </a:extLst>
          </p:cNvPr>
          <p:cNvSpPr>
            <a:spLocks noGrp="1"/>
          </p:cNvSpPr>
          <p:nvPr>
            <p:ph idx="1"/>
          </p:nvPr>
        </p:nvSpPr>
        <p:spPr>
          <a:xfrm>
            <a:off x="304800" y="1469666"/>
            <a:ext cx="8077200" cy="3581400"/>
          </a:xfrm>
        </p:spPr>
        <p:txBody>
          <a:bodyPr>
            <a:normAutofit fontScale="47500" lnSpcReduction="20000"/>
          </a:bodyPr>
          <a:lstStyle/>
          <a:p>
            <a:r>
              <a:rPr lang="en-US" dirty="0"/>
              <a:t>Reimbursement, using LISS Program funding, is only available for purchased, eligible services or items received within the current, fiscal year, which for FY 2024 is July 1, 2023 to June 30, 2024. The only exception is Camps and Therapeutic Summer Programs. For information on Camps and for information on Therapeutic Summer Programs. The request for Reimbursement should be indicated on the Services Eligibility Application under the service/item request column and should be labeled “Reimbursement and name of service category”. For example, Reimbursement-Adaptive Equipment. Please note: LISS Program cannot reimburse items and/or services purchased with cash or gift cards. REQUIRED DOCUMENTS: </a:t>
            </a:r>
          </a:p>
          <a:p>
            <a:r>
              <a:rPr lang="en-US" dirty="0"/>
              <a:t>1) Please refer to the section “LISS Program Services, Supports and Items for Purchase, List of Required Documentation” to determine the documentation required for each service/item to be submitted for reimbursement consideration.</a:t>
            </a:r>
          </a:p>
          <a:p>
            <a:r>
              <a:rPr lang="en-US" dirty="0"/>
              <a:t>2) If the proof of payment is from the parent, family member or legal guardian, then the document must show the payment was completed. The proof of payment should be a paid, bank check drawn from a person’s personal bank account, credit card statement or bank statement. </a:t>
            </a:r>
          </a:p>
          <a:p>
            <a:r>
              <a:rPr lang="en-US" dirty="0"/>
              <a:t>3) For Reimbursements: W-9 Forms are to be completed by the account holder indicated on the “proof” of payment document(s). </a:t>
            </a:r>
          </a:p>
          <a:p>
            <a:r>
              <a:rPr lang="en-US" dirty="0"/>
              <a:t>4) If the proof of payment is from a vendor or service provider, the invoice or online shopping cart must show the payment amount and type of payment (Personal Bank Check, Credit Card, PayPal or Venmo etc.), was completed by the applicant, parent and/or legal guardian. Dates of service must be indicated on the paid invoice or on the online, confirmation, receipt from the vendor or service provider.</a:t>
            </a:r>
          </a:p>
        </p:txBody>
      </p:sp>
      <p:sp>
        <p:nvSpPr>
          <p:cNvPr id="4" name="Slide Number Placeholder 3">
            <a:extLst>
              <a:ext uri="{FF2B5EF4-FFF2-40B4-BE49-F238E27FC236}">
                <a16:creationId xmlns:a16="http://schemas.microsoft.com/office/drawing/2014/main" id="{0DE599F8-574F-4C66-3557-22C2F2618A36}"/>
              </a:ext>
            </a:extLst>
          </p:cNvPr>
          <p:cNvSpPr>
            <a:spLocks noGrp="1"/>
          </p:cNvSpPr>
          <p:nvPr>
            <p:ph type="sldNum" sz="quarter" idx="12"/>
          </p:nvPr>
        </p:nvSpPr>
        <p:spPr/>
        <p:txBody>
          <a:bodyPr/>
          <a:lstStyle/>
          <a:p>
            <a:fld id="{725821C6-51F9-43C4-9A1A-14B7A402B996}" type="slidenum">
              <a:rPr lang="en-US" smtClean="0"/>
              <a:pPr/>
              <a:t>7</a:t>
            </a:fld>
            <a:endParaRPr lang="en-US" dirty="0"/>
          </a:p>
        </p:txBody>
      </p:sp>
      <p:pic>
        <p:nvPicPr>
          <p:cNvPr id="7" name="Picture 2" descr="http://www.ninjaaccounting.com/wp-content/uploads/2013/04/reimbursement-resized-6001-resized-600.png">
            <a:extLst>
              <a:ext uri="{FF2B5EF4-FFF2-40B4-BE49-F238E27FC236}">
                <a16:creationId xmlns:a16="http://schemas.microsoft.com/office/drawing/2014/main" id="{86390B83-1B3E-5B8B-3740-74B8FF4AD838}"/>
              </a:ext>
            </a:extLst>
          </p:cNvPr>
          <p:cNvPicPr>
            <a:picLocks noChangeAspect="1" noChangeArrowheads="1"/>
          </p:cNvPicPr>
          <p:nvPr/>
        </p:nvPicPr>
        <p:blipFill>
          <a:blip r:embed="rId2" cstate="print"/>
          <a:srcRect/>
          <a:stretch>
            <a:fillRect/>
          </a:stretch>
        </p:blipFill>
        <p:spPr bwMode="auto">
          <a:xfrm>
            <a:off x="6448042" y="4876800"/>
            <a:ext cx="2358028" cy="2117269"/>
          </a:xfrm>
          <a:prstGeom prst="rect">
            <a:avLst/>
          </a:prstGeom>
          <a:noFill/>
        </p:spPr>
      </p:pic>
    </p:spTree>
    <p:extLst>
      <p:ext uri="{BB962C8B-B14F-4D97-AF65-F5344CB8AC3E}">
        <p14:creationId xmlns:p14="http://schemas.microsoft.com/office/powerpoint/2010/main" val="45127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1A70-DCF2-F106-22CB-B85F50CE3B66}"/>
              </a:ext>
            </a:extLst>
          </p:cNvPr>
          <p:cNvSpPr>
            <a:spLocks noGrp="1"/>
          </p:cNvSpPr>
          <p:nvPr>
            <p:ph type="title"/>
          </p:nvPr>
        </p:nvSpPr>
        <p:spPr/>
        <p:txBody>
          <a:bodyPr/>
          <a:lstStyle/>
          <a:p>
            <a:r>
              <a:rPr lang="en-US" b="1" dirty="0">
                <a:solidFill>
                  <a:schemeClr val="tx1"/>
                </a:solidFill>
                <a:latin typeface="Times New Roman" pitchFamily="18" charset="0"/>
                <a:ea typeface="Times New Roman" pitchFamily="18" charset="0"/>
                <a:cs typeface="Times New Roman" pitchFamily="18" charset="0"/>
              </a:rPr>
              <a:t>Ineligible Services &amp; Items</a:t>
            </a:r>
            <a:endParaRPr lang="en-US" dirty="0"/>
          </a:p>
        </p:txBody>
      </p:sp>
      <p:sp>
        <p:nvSpPr>
          <p:cNvPr id="3" name="Content Placeholder 2">
            <a:extLst>
              <a:ext uri="{FF2B5EF4-FFF2-40B4-BE49-F238E27FC236}">
                <a16:creationId xmlns:a16="http://schemas.microsoft.com/office/drawing/2014/main" id="{AE84ED71-F0F1-365B-40B1-F1A08EF671EE}"/>
              </a:ext>
            </a:extLst>
          </p:cNvPr>
          <p:cNvSpPr>
            <a:spLocks noGrp="1"/>
          </p:cNvSpPr>
          <p:nvPr>
            <p:ph idx="1"/>
          </p:nvPr>
        </p:nvSpPr>
        <p:spPr>
          <a:xfrm>
            <a:off x="457200" y="2209800"/>
            <a:ext cx="8229600" cy="4364736"/>
          </a:xfrm>
        </p:spPr>
        <p:txBody>
          <a:bodyPr>
            <a:normAutofit fontScale="47500" lnSpcReduction="20000"/>
          </a:bodyPr>
          <a:lstStyle/>
          <a:p>
            <a:pPr marL="0" lvl="0" indent="0" fontAlgn="base">
              <a:spcBef>
                <a:spcPct val="0"/>
              </a:spcBef>
              <a:spcAft>
                <a:spcPct val="0"/>
              </a:spcAft>
              <a:buClrTx/>
              <a:buNone/>
            </a:pPr>
            <a:r>
              <a:rPr lang="en-US" sz="3400" dirty="0"/>
              <a:t>In accordance with COMAR 10.22.14.08D- (1)-(3), the LISS Program excludes the following services and items from being paid for by LISS Program’s funding. 1. All experimental or prohibited treatments by the Health Occupations Licensing Boards and the Federal Drug Administration are excluded services. 2. The program does not provide funding for or otherwise cover the following: </a:t>
            </a:r>
          </a:p>
          <a:p>
            <a:pPr marL="0" lvl="0" indent="0" fontAlgn="base">
              <a:spcBef>
                <a:spcPct val="0"/>
              </a:spcBef>
              <a:spcAft>
                <a:spcPct val="0"/>
              </a:spcAft>
              <a:buClrTx/>
              <a:buFontTx/>
              <a:buChar char="•"/>
            </a:pPr>
            <a:r>
              <a:rPr lang="en-US" sz="3400" dirty="0"/>
              <a:t>A. Housing adaptations or improvements to an individual’s home that adds to the home’s total square footage; </a:t>
            </a:r>
          </a:p>
          <a:p>
            <a:pPr marL="0" lvl="0" indent="0" fontAlgn="base">
              <a:spcBef>
                <a:spcPct val="0"/>
              </a:spcBef>
              <a:spcAft>
                <a:spcPct val="0"/>
              </a:spcAft>
              <a:buClrTx/>
              <a:buFontTx/>
              <a:buChar char="•"/>
            </a:pPr>
            <a:r>
              <a:rPr lang="en-US" sz="3400" dirty="0"/>
              <a:t>B. Adaptations or modifications that restrict an individual’s movement or jeopardize the individual’s welfare; </a:t>
            </a:r>
          </a:p>
          <a:p>
            <a:pPr marL="0" lvl="0" indent="0" fontAlgn="base">
              <a:spcBef>
                <a:spcPct val="0"/>
              </a:spcBef>
              <a:spcAft>
                <a:spcPct val="0"/>
              </a:spcAft>
              <a:buClrTx/>
              <a:buFontTx/>
              <a:buChar char="•"/>
            </a:pPr>
            <a:r>
              <a:rPr lang="en-US" sz="3400" dirty="0"/>
              <a:t>C. Cash; </a:t>
            </a:r>
          </a:p>
          <a:p>
            <a:pPr marL="0" lvl="0" indent="0" fontAlgn="base">
              <a:spcBef>
                <a:spcPct val="0"/>
              </a:spcBef>
              <a:spcAft>
                <a:spcPct val="0"/>
              </a:spcAft>
              <a:buClrTx/>
              <a:buFontTx/>
              <a:buChar char="•"/>
            </a:pPr>
            <a:r>
              <a:rPr lang="en-US" sz="3400" dirty="0"/>
              <a:t>D. Case management; </a:t>
            </a:r>
          </a:p>
          <a:p>
            <a:pPr marL="0" lvl="0" indent="0" fontAlgn="base">
              <a:spcBef>
                <a:spcPct val="0"/>
              </a:spcBef>
              <a:spcAft>
                <a:spcPct val="0"/>
              </a:spcAft>
              <a:buClrTx/>
              <a:buFontTx/>
              <a:buChar char="•"/>
            </a:pPr>
            <a:r>
              <a:rPr lang="en-US" sz="3400" dirty="0"/>
              <a:t>E. Gift cards; </a:t>
            </a:r>
          </a:p>
          <a:p>
            <a:pPr marL="0" lvl="0" indent="0" fontAlgn="base">
              <a:spcBef>
                <a:spcPct val="0"/>
              </a:spcBef>
              <a:spcAft>
                <a:spcPct val="0"/>
              </a:spcAft>
              <a:buClrTx/>
              <a:buFontTx/>
              <a:buChar char="•"/>
            </a:pPr>
            <a:r>
              <a:rPr lang="en-US" sz="3400" dirty="0"/>
              <a:t>F. Housing assistance, including eviction assistance, utility disconnection and deposits; </a:t>
            </a:r>
          </a:p>
          <a:p>
            <a:pPr marL="0" lvl="0" indent="0" fontAlgn="base">
              <a:spcBef>
                <a:spcPct val="0"/>
              </a:spcBef>
              <a:spcAft>
                <a:spcPct val="0"/>
              </a:spcAft>
              <a:buClrTx/>
              <a:buFontTx/>
              <a:buChar char="•"/>
            </a:pPr>
            <a:r>
              <a:rPr lang="en-US" sz="3400" dirty="0"/>
              <a:t>G. Presents; </a:t>
            </a:r>
          </a:p>
          <a:p>
            <a:pPr marL="0" lvl="0" indent="0" fontAlgn="base">
              <a:spcBef>
                <a:spcPct val="0"/>
              </a:spcBef>
              <a:spcAft>
                <a:spcPct val="0"/>
              </a:spcAft>
              <a:buClrTx/>
              <a:buFontTx/>
              <a:buChar char="•"/>
            </a:pPr>
            <a:r>
              <a:rPr lang="en-US" sz="3400" dirty="0"/>
              <a:t>H. Toys, except for therapeutic purposes; </a:t>
            </a:r>
          </a:p>
          <a:p>
            <a:pPr marL="0" lvl="0" indent="0" fontAlgn="base">
              <a:spcBef>
                <a:spcPct val="0"/>
              </a:spcBef>
              <a:spcAft>
                <a:spcPct val="0"/>
              </a:spcAft>
              <a:buClrTx/>
              <a:buFontTx/>
              <a:buChar char="•"/>
            </a:pPr>
            <a:r>
              <a:rPr lang="en-US" sz="3400" dirty="0"/>
              <a:t>I. Vacations; or </a:t>
            </a:r>
          </a:p>
          <a:p>
            <a:pPr marL="0" lvl="0" indent="0" fontAlgn="base">
              <a:spcBef>
                <a:spcPct val="0"/>
              </a:spcBef>
              <a:spcAft>
                <a:spcPct val="0"/>
              </a:spcAft>
              <a:buClrTx/>
              <a:buFontTx/>
              <a:buChar char="•"/>
            </a:pPr>
            <a:r>
              <a:rPr lang="en-US" sz="3400" dirty="0"/>
              <a:t>J. Vehicles, vehicle gas, tires, registration, or violations such as tickets and fines. </a:t>
            </a:r>
          </a:p>
          <a:p>
            <a:pPr marL="0" lvl="0" indent="0" fontAlgn="base">
              <a:spcBef>
                <a:spcPct val="0"/>
              </a:spcBef>
              <a:spcAft>
                <a:spcPct val="0"/>
              </a:spcAft>
              <a:buClrTx/>
              <a:buNone/>
            </a:pPr>
            <a:endParaRPr lang="en-US" sz="3400" dirty="0"/>
          </a:p>
          <a:p>
            <a:pPr marL="0" lvl="0" indent="0" fontAlgn="base">
              <a:spcBef>
                <a:spcPct val="0"/>
              </a:spcBef>
              <a:spcAft>
                <a:spcPct val="0"/>
              </a:spcAft>
              <a:buClrTx/>
              <a:buFontTx/>
              <a:buChar char="•"/>
            </a:pPr>
            <a:r>
              <a:rPr lang="en-US" sz="3400" dirty="0"/>
              <a:t>Please note: Neither DDA nor LISS Providers cannot directly purchase items from a vendor that requires a membership. This includes Costco, Sam’s Club, and B.J.’s.</a:t>
            </a:r>
          </a:p>
          <a:p>
            <a:pPr marL="0" lvl="0" indent="0" fontAlgn="base">
              <a:spcBef>
                <a:spcPct val="0"/>
              </a:spcBef>
              <a:spcAft>
                <a:spcPct val="0"/>
              </a:spcAft>
              <a:buClrTx/>
              <a:buFontTx/>
              <a:buChar char="•"/>
            </a:pPr>
            <a:endParaRPr lang="en-US" sz="3400" dirty="0">
              <a:latin typeface="Arial" pitchFamily="34" charset="0"/>
              <a:ea typeface="Times New Roman" pitchFamily="18" charset="0"/>
              <a:cs typeface="Arial" pitchFamily="34" charset="0"/>
            </a:endParaRPr>
          </a:p>
          <a:p>
            <a:endParaRPr lang="en-US" dirty="0"/>
          </a:p>
        </p:txBody>
      </p:sp>
      <p:sp>
        <p:nvSpPr>
          <p:cNvPr id="4" name="Slide Number Placeholder 3">
            <a:extLst>
              <a:ext uri="{FF2B5EF4-FFF2-40B4-BE49-F238E27FC236}">
                <a16:creationId xmlns:a16="http://schemas.microsoft.com/office/drawing/2014/main" id="{4FFA1D1F-160E-0D4B-D7B7-97680341F00B}"/>
              </a:ext>
            </a:extLst>
          </p:cNvPr>
          <p:cNvSpPr>
            <a:spLocks noGrp="1"/>
          </p:cNvSpPr>
          <p:nvPr>
            <p:ph type="sldNum" sz="quarter" idx="12"/>
          </p:nvPr>
        </p:nvSpPr>
        <p:spPr/>
        <p:txBody>
          <a:bodyPr/>
          <a:lstStyle/>
          <a:p>
            <a:fld id="{725821C6-51F9-43C4-9A1A-14B7A402B996}" type="slidenum">
              <a:rPr lang="en-US" smtClean="0"/>
              <a:pPr/>
              <a:t>8</a:t>
            </a:fld>
            <a:endParaRPr lang="en-US" dirty="0"/>
          </a:p>
        </p:txBody>
      </p:sp>
      <p:pic>
        <p:nvPicPr>
          <p:cNvPr id="5" name="Picture 3" descr="C:\Users\Angie\AppData\Local\Microsoft\Windows\INetCache\IE\ZANFOUX8\Ps-x-button[1].png">
            <a:extLst>
              <a:ext uri="{FF2B5EF4-FFF2-40B4-BE49-F238E27FC236}">
                <a16:creationId xmlns:a16="http://schemas.microsoft.com/office/drawing/2014/main" id="{412174BA-5AC3-B3C3-1C3A-44DF10796590}"/>
              </a:ext>
            </a:extLst>
          </p:cNvPr>
          <p:cNvPicPr>
            <a:picLocks noChangeAspect="1" noChangeArrowheads="1"/>
          </p:cNvPicPr>
          <p:nvPr/>
        </p:nvPicPr>
        <p:blipFill>
          <a:blip r:embed="rId2" cstate="print"/>
          <a:srcRect/>
          <a:stretch>
            <a:fillRect/>
          </a:stretch>
        </p:blipFill>
        <p:spPr bwMode="auto">
          <a:xfrm>
            <a:off x="6781800" y="914400"/>
            <a:ext cx="2286000" cy="1143000"/>
          </a:xfrm>
          <a:prstGeom prst="rect">
            <a:avLst/>
          </a:prstGeom>
          <a:noFill/>
        </p:spPr>
      </p:pic>
    </p:spTree>
    <p:extLst>
      <p:ext uri="{BB962C8B-B14F-4D97-AF65-F5344CB8AC3E}">
        <p14:creationId xmlns:p14="http://schemas.microsoft.com/office/powerpoint/2010/main" val="330189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342C-CA78-82DD-3DD1-3370F73DDC0A}"/>
              </a:ext>
            </a:extLst>
          </p:cNvPr>
          <p:cNvSpPr>
            <a:spLocks noGrp="1"/>
          </p:cNvSpPr>
          <p:nvPr>
            <p:ph type="title"/>
          </p:nvPr>
        </p:nvSpPr>
        <p:spPr/>
        <p:txBody>
          <a:bodyPr/>
          <a:lstStyle/>
          <a:p>
            <a:pPr algn="ctr"/>
            <a:r>
              <a:rPr lang="en-US" b="1" dirty="0"/>
              <a:t>Communication</a:t>
            </a:r>
          </a:p>
        </p:txBody>
      </p:sp>
      <p:sp>
        <p:nvSpPr>
          <p:cNvPr id="3" name="Content Placeholder 2">
            <a:extLst>
              <a:ext uri="{FF2B5EF4-FFF2-40B4-BE49-F238E27FC236}">
                <a16:creationId xmlns:a16="http://schemas.microsoft.com/office/drawing/2014/main" id="{C98292BC-3CF4-3528-8485-05F6EAA46A7C}"/>
              </a:ext>
            </a:extLst>
          </p:cNvPr>
          <p:cNvSpPr>
            <a:spLocks noGrp="1"/>
          </p:cNvSpPr>
          <p:nvPr>
            <p:ph idx="1"/>
          </p:nvPr>
        </p:nvSpPr>
        <p:spPr/>
        <p:txBody>
          <a:bodyPr>
            <a:normAutofit fontScale="62500" lnSpcReduction="20000"/>
          </a:bodyPr>
          <a:lstStyle/>
          <a:p>
            <a:endParaRPr lang="en-US" sz="2800" dirty="0"/>
          </a:p>
          <a:p>
            <a:r>
              <a:rPr lang="en-US" sz="2800" dirty="0"/>
              <a:t>Due to the large volume of applications, we receive and process, we are unable to answer the many phone calls we receive daily. Status updates are not given via phone as we would like to protect the confidentiality of all applicant's information. All correspondences are sent via postal mail with in 90 days from the time families turn in all the necessary documents.</a:t>
            </a:r>
          </a:p>
          <a:p>
            <a:pPr marL="109728" indent="0">
              <a:buNone/>
            </a:pPr>
            <a:endParaRPr lang="en-US" sz="2800" dirty="0"/>
          </a:p>
          <a:p>
            <a:r>
              <a:rPr lang="en-US" sz="2800" dirty="0"/>
              <a:t>We cannot assume responsibility for errors or delays from postal service or other mail carriers. </a:t>
            </a:r>
          </a:p>
          <a:p>
            <a:endParaRPr lang="en-US" sz="2800" dirty="0"/>
          </a:p>
          <a:p>
            <a:pPr marL="109728" indent="0">
              <a:buNone/>
            </a:pPr>
            <a:endParaRPr lang="en-US" sz="2800" dirty="0"/>
          </a:p>
          <a:p>
            <a:pPr marL="109728" indent="0">
              <a:buNone/>
            </a:pPr>
            <a:endParaRPr lang="en-US" dirty="0"/>
          </a:p>
          <a:p>
            <a:pPr marL="109728" indent="0">
              <a:buNone/>
            </a:pPr>
            <a:endParaRPr lang="en-US" sz="2800" dirty="0"/>
          </a:p>
          <a:p>
            <a:r>
              <a:rPr lang="en-US" sz="2800" dirty="0"/>
              <a:t>Emailed and Faxed Eligibility package are not accepted.</a:t>
            </a:r>
          </a:p>
          <a:p>
            <a:pPr marL="109728" indent="0">
              <a:buNone/>
            </a:pPr>
            <a:br>
              <a:rPr lang="en-US" sz="2800" dirty="0"/>
            </a:br>
            <a:endParaRPr lang="en-US" sz="2800" dirty="0"/>
          </a:p>
          <a:p>
            <a:pPr marL="109728"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2317C5-7391-603B-2FF0-6845225438FF}"/>
              </a:ext>
            </a:extLst>
          </p:cNvPr>
          <p:cNvSpPr>
            <a:spLocks noGrp="1"/>
          </p:cNvSpPr>
          <p:nvPr>
            <p:ph type="sldNum" sz="quarter" idx="12"/>
          </p:nvPr>
        </p:nvSpPr>
        <p:spPr/>
        <p:txBody>
          <a:bodyPr/>
          <a:lstStyle/>
          <a:p>
            <a:fld id="{725821C6-51F9-43C4-9A1A-14B7A402B996}" type="slidenum">
              <a:rPr lang="en-US" smtClean="0"/>
              <a:pPr/>
              <a:t>9</a:t>
            </a:fld>
            <a:endParaRPr lang="en-US" dirty="0"/>
          </a:p>
        </p:txBody>
      </p:sp>
      <p:pic>
        <p:nvPicPr>
          <p:cNvPr id="6" name="Picture 5" descr="email and fax.jpg">
            <a:extLst>
              <a:ext uri="{FF2B5EF4-FFF2-40B4-BE49-F238E27FC236}">
                <a16:creationId xmlns:a16="http://schemas.microsoft.com/office/drawing/2014/main" id="{868CBE1D-C612-B913-725D-9D29715F369E}"/>
              </a:ext>
            </a:extLst>
          </p:cNvPr>
          <p:cNvPicPr>
            <a:picLocks noChangeAspect="1"/>
          </p:cNvPicPr>
          <p:nvPr/>
        </p:nvPicPr>
        <p:blipFill>
          <a:blip r:embed="rId2" cstate="print"/>
          <a:stretch>
            <a:fillRect/>
          </a:stretch>
        </p:blipFill>
        <p:spPr>
          <a:xfrm>
            <a:off x="2438400" y="4724400"/>
            <a:ext cx="1066800" cy="685800"/>
          </a:xfrm>
          <a:prstGeom prst="rect">
            <a:avLst/>
          </a:prstGeom>
        </p:spPr>
      </p:pic>
      <p:pic>
        <p:nvPicPr>
          <p:cNvPr id="9" name="Picture 8" descr="fax.jpg">
            <a:extLst>
              <a:ext uri="{FF2B5EF4-FFF2-40B4-BE49-F238E27FC236}">
                <a16:creationId xmlns:a16="http://schemas.microsoft.com/office/drawing/2014/main" id="{97551C7B-C6B0-8BB5-11B3-8A211F0415E6}"/>
              </a:ext>
            </a:extLst>
          </p:cNvPr>
          <p:cNvPicPr>
            <a:picLocks noChangeAspect="1"/>
          </p:cNvPicPr>
          <p:nvPr/>
        </p:nvPicPr>
        <p:blipFill>
          <a:blip r:embed="rId3" cstate="print"/>
          <a:stretch>
            <a:fillRect/>
          </a:stretch>
        </p:blipFill>
        <p:spPr>
          <a:xfrm>
            <a:off x="4267199" y="4724400"/>
            <a:ext cx="990601" cy="609600"/>
          </a:xfrm>
          <a:prstGeom prst="rect">
            <a:avLst/>
          </a:prstGeom>
        </p:spPr>
      </p:pic>
    </p:spTree>
    <p:extLst>
      <p:ext uri="{BB962C8B-B14F-4D97-AF65-F5344CB8AC3E}">
        <p14:creationId xmlns:p14="http://schemas.microsoft.com/office/powerpoint/2010/main" val="3086652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60080</TotalTime>
  <Words>1640</Words>
  <Application>Microsoft Office PowerPoint</Application>
  <PresentationFormat>On-screen Show (4:3)</PresentationFormat>
  <Paragraphs>126</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Nova</vt:lpstr>
      <vt:lpstr>Calibri</vt:lpstr>
      <vt:lpstr>Georgia</vt:lpstr>
      <vt:lpstr>Times New Roman</vt:lpstr>
      <vt:lpstr>Trebuchet MS</vt:lpstr>
      <vt:lpstr>Wingdings 2</vt:lpstr>
      <vt:lpstr>Urban</vt:lpstr>
      <vt:lpstr> Down Syndrome Network of Montgomery County        </vt:lpstr>
      <vt:lpstr>PowerPoint Presentation</vt:lpstr>
      <vt:lpstr>PowerPoint Presentation</vt:lpstr>
      <vt:lpstr>DDA LISS RANDOM SELECTION</vt:lpstr>
      <vt:lpstr>RANDOM SELECTION AND APPLICATION INFORMATION</vt:lpstr>
      <vt:lpstr>Tips on Receiving LISS:</vt:lpstr>
      <vt:lpstr>Reimbursement </vt:lpstr>
      <vt:lpstr>Ineligible Services &amp; Items</vt:lpstr>
      <vt:lpstr>Communication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Community Connection</dc:title>
  <dc:creator>Cherelle</dc:creator>
  <cp:lastModifiedBy>AKT Computers</cp:lastModifiedBy>
  <cp:revision>1453</cp:revision>
  <cp:lastPrinted>2021-06-10T18:30:36Z</cp:lastPrinted>
  <dcterms:created xsi:type="dcterms:W3CDTF">2013-05-11T02:20:31Z</dcterms:created>
  <dcterms:modified xsi:type="dcterms:W3CDTF">2023-03-24T23:12:06Z</dcterms:modified>
</cp:coreProperties>
</file>