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Century Gothic"/>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4" roundtripDataSignature="AMtx7mj1+Pdm+jhUAEyRXO8XkcGTf5QD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CenturyGothic-regular.fntdata"/><Relationship Id="rId11" Type="http://schemas.openxmlformats.org/officeDocument/2006/relationships/slide" Target="slides/slide7.xml"/><Relationship Id="rId22" Type="http://schemas.openxmlformats.org/officeDocument/2006/relationships/font" Target="fonts/CenturyGothic-italic.fntdata"/><Relationship Id="rId10" Type="http://schemas.openxmlformats.org/officeDocument/2006/relationships/slide" Target="slides/slide6.xml"/><Relationship Id="rId21" Type="http://schemas.openxmlformats.org/officeDocument/2006/relationships/font" Target="fonts/CenturyGothic-bold.fntdata"/><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gradFill>
          <a:gsLst>
            <a:gs pos="0">
              <a:srgbClr val="E1DBC9"/>
            </a:gs>
            <a:gs pos="77000">
              <a:srgbClr val="C8C1B0"/>
            </a:gs>
            <a:gs pos="100000">
              <a:srgbClr val="C0BAAA"/>
            </a:gs>
          </a:gsLst>
          <a:lin ang="5400000" scaled="0"/>
        </a:gradFill>
      </p:bgPr>
    </p:bg>
    <p:spTree>
      <p:nvGrpSpPr>
        <p:cNvPr id="12" name="Shape 12"/>
        <p:cNvGrpSpPr/>
        <p:nvPr/>
      </p:nvGrpSpPr>
      <p:grpSpPr>
        <a:xfrm>
          <a:off x="0" y="0"/>
          <a:ext cx="0" cy="0"/>
          <a:chOff x="0" y="0"/>
          <a:chExt cx="0" cy="0"/>
        </a:xfrm>
      </p:grpSpPr>
      <p:sp>
        <p:nvSpPr>
          <p:cNvPr id="13" name="Google Shape;13;p17"/>
          <p:cNvSpPr/>
          <p:nvPr/>
        </p:nvSpPr>
        <p:spPr>
          <a:xfrm>
            <a:off x="0" y="0"/>
            <a:ext cx="12192000" cy="6858000"/>
          </a:xfrm>
          <a:prstGeom prst="rect">
            <a:avLst/>
          </a:prstGeom>
          <a:blipFill rotWithShape="1">
            <a:blip r:embed="rId2">
              <a:alphaModFix amt="45000"/>
            </a:blip>
            <a:tile algn="tl" flip="none" tx="-44450" sx="85000" ty="381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7"/>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7"/>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7"/>
          <p:cNvSpPr/>
          <p:nvPr/>
        </p:nvSpPr>
        <p:spPr>
          <a:xfrm>
            <a:off x="5135880" y="1267730"/>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 name="Google Shape;17;p17"/>
          <p:cNvGrpSpPr/>
          <p:nvPr/>
        </p:nvGrpSpPr>
        <p:grpSpPr>
          <a:xfrm>
            <a:off x="5250180" y="1267730"/>
            <a:ext cx="1691640" cy="645295"/>
            <a:chOff x="5318306" y="1386268"/>
            <a:chExt cx="1567331" cy="645295"/>
          </a:xfrm>
        </p:grpSpPr>
        <p:cxnSp>
          <p:nvCxnSpPr>
            <p:cNvPr id="18" name="Google Shape;18;p17"/>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9" name="Google Shape;19;p17"/>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0" name="Google Shape;20;p17"/>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21" name="Google Shape;21;p17"/>
          <p:cNvSpPr txBox="1"/>
          <p:nvPr>
            <p:ph type="ctrTitle"/>
          </p:nvPr>
        </p:nvSpPr>
        <p:spPr>
          <a:xfrm>
            <a:off x="1561708" y="2091263"/>
            <a:ext cx="9068586" cy="2590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entury Gothic"/>
              <a:buNone/>
              <a:defRPr b="0" sz="720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7"/>
          <p:cNvSpPr txBox="1"/>
          <p:nvPr>
            <p:ph idx="1" type="subTitle"/>
          </p:nvPr>
        </p:nvSpPr>
        <p:spPr>
          <a:xfrm>
            <a:off x="1562100" y="4682062"/>
            <a:ext cx="9070848" cy="457201"/>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23" name="Google Shape;23;p17"/>
          <p:cNvSpPr txBox="1"/>
          <p:nvPr>
            <p:ph idx="10" type="dt"/>
          </p:nvPr>
        </p:nvSpPr>
        <p:spPr>
          <a:xfrm>
            <a:off x="5318760" y="1341255"/>
            <a:ext cx="1554480" cy="527213"/>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7"/>
          <p:cNvSpPr txBox="1"/>
          <p:nvPr>
            <p:ph idx="11" type="ftr"/>
          </p:nvPr>
        </p:nvSpPr>
        <p:spPr>
          <a:xfrm>
            <a:off x="1453896" y="5211060"/>
            <a:ext cx="5905500"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7"/>
          <p:cNvSpPr txBox="1"/>
          <p:nvPr>
            <p:ph idx="12" type="sldNum"/>
          </p:nvPr>
        </p:nvSpPr>
        <p:spPr>
          <a:xfrm>
            <a:off x="8606919" y="5212080"/>
            <a:ext cx="2111881" cy="22860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1000" u="none" cap="none" strike="noStrike">
                <a:solidFill>
                  <a:srgbClr val="3F3F3F"/>
                </a:solidFill>
                <a:latin typeface="Century Gothic"/>
                <a:ea typeface="Century Gothic"/>
                <a:cs typeface="Century Gothic"/>
                <a:sym typeface="Century Gothic"/>
              </a:defRPr>
            </a:lvl1pPr>
            <a:lvl2pPr indent="0" lvl="1" marL="0" algn="r">
              <a:spcBef>
                <a:spcPts val="0"/>
              </a:spcBef>
              <a:buNone/>
              <a:defRPr b="0" i="0" sz="1000" u="none" cap="none" strike="noStrike">
                <a:solidFill>
                  <a:srgbClr val="3F3F3F"/>
                </a:solidFill>
                <a:latin typeface="Century Gothic"/>
                <a:ea typeface="Century Gothic"/>
                <a:cs typeface="Century Gothic"/>
                <a:sym typeface="Century Gothic"/>
              </a:defRPr>
            </a:lvl2pPr>
            <a:lvl3pPr indent="0" lvl="2" marL="0" algn="r">
              <a:spcBef>
                <a:spcPts val="0"/>
              </a:spcBef>
              <a:buNone/>
              <a:defRPr b="0" i="0" sz="1000" u="none" cap="none" strike="noStrike">
                <a:solidFill>
                  <a:srgbClr val="3F3F3F"/>
                </a:solidFill>
                <a:latin typeface="Century Gothic"/>
                <a:ea typeface="Century Gothic"/>
                <a:cs typeface="Century Gothic"/>
                <a:sym typeface="Century Gothic"/>
              </a:defRPr>
            </a:lvl3pPr>
            <a:lvl4pPr indent="0" lvl="3" marL="0" algn="r">
              <a:spcBef>
                <a:spcPts val="0"/>
              </a:spcBef>
              <a:buNone/>
              <a:defRPr b="0" i="0" sz="1000" u="none" cap="none" strike="noStrike">
                <a:solidFill>
                  <a:srgbClr val="3F3F3F"/>
                </a:solidFill>
                <a:latin typeface="Century Gothic"/>
                <a:ea typeface="Century Gothic"/>
                <a:cs typeface="Century Gothic"/>
                <a:sym typeface="Century Gothic"/>
              </a:defRPr>
            </a:lvl4pPr>
            <a:lvl5pPr indent="0" lvl="4" marL="0" algn="r">
              <a:spcBef>
                <a:spcPts val="0"/>
              </a:spcBef>
              <a:buNone/>
              <a:defRPr b="0" i="0" sz="1000" u="none" cap="none" strike="noStrike">
                <a:solidFill>
                  <a:srgbClr val="3F3F3F"/>
                </a:solidFill>
                <a:latin typeface="Century Gothic"/>
                <a:ea typeface="Century Gothic"/>
                <a:cs typeface="Century Gothic"/>
                <a:sym typeface="Century Gothic"/>
              </a:defRPr>
            </a:lvl5pPr>
            <a:lvl6pPr indent="0" lvl="5" marL="0" algn="r">
              <a:spcBef>
                <a:spcPts val="0"/>
              </a:spcBef>
              <a:buNone/>
              <a:defRPr b="0" i="0" sz="1000" u="none" cap="none" strike="noStrike">
                <a:solidFill>
                  <a:srgbClr val="3F3F3F"/>
                </a:solidFill>
                <a:latin typeface="Century Gothic"/>
                <a:ea typeface="Century Gothic"/>
                <a:cs typeface="Century Gothic"/>
                <a:sym typeface="Century Gothic"/>
              </a:defRPr>
            </a:lvl6pPr>
            <a:lvl7pPr indent="0" lvl="6" marL="0" algn="r">
              <a:spcBef>
                <a:spcPts val="0"/>
              </a:spcBef>
              <a:buNone/>
              <a:defRPr b="0" i="0" sz="1000" u="none" cap="none" strike="noStrike">
                <a:solidFill>
                  <a:srgbClr val="3F3F3F"/>
                </a:solidFill>
                <a:latin typeface="Century Gothic"/>
                <a:ea typeface="Century Gothic"/>
                <a:cs typeface="Century Gothic"/>
                <a:sym typeface="Century Gothic"/>
              </a:defRPr>
            </a:lvl7pPr>
            <a:lvl8pPr indent="0" lvl="7" marL="0" algn="r">
              <a:spcBef>
                <a:spcPts val="0"/>
              </a:spcBef>
              <a:buNone/>
              <a:defRPr b="0" i="0" sz="1000" u="none" cap="none" strike="noStrike">
                <a:solidFill>
                  <a:srgbClr val="3F3F3F"/>
                </a:solidFill>
                <a:latin typeface="Century Gothic"/>
                <a:ea typeface="Century Gothic"/>
                <a:cs typeface="Century Gothic"/>
                <a:sym typeface="Century Gothic"/>
              </a:defRPr>
            </a:lvl8pPr>
            <a:lvl9pPr indent="0" lvl="8" marL="0" algn="r">
              <a:spcBef>
                <a:spcPts val="0"/>
              </a:spcBef>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 name="Shape 90"/>
        <p:cNvGrpSpPr/>
        <p:nvPr/>
      </p:nvGrpSpPr>
      <p:grpSpPr>
        <a:xfrm>
          <a:off x="0" y="0"/>
          <a:ext cx="0" cy="0"/>
          <a:chOff x="0" y="0"/>
          <a:chExt cx="0" cy="0"/>
        </a:xfrm>
      </p:grpSpPr>
      <p:sp>
        <p:nvSpPr>
          <p:cNvPr id="91" name="Google Shape;91;p2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6"/>
          <p:cNvSpPr txBox="1"/>
          <p:nvPr>
            <p:ph idx="1" type="body"/>
          </p:nvPr>
        </p:nvSpPr>
        <p:spPr>
          <a:xfrm rot="5400000">
            <a:off x="4130040" y="-960120"/>
            <a:ext cx="3931920"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3" name="Google Shape;93;p26"/>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6"/>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6"/>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6" name="Shape 96"/>
        <p:cNvGrpSpPr/>
        <p:nvPr/>
      </p:nvGrpSpPr>
      <p:grpSpPr>
        <a:xfrm>
          <a:off x="0" y="0"/>
          <a:ext cx="0" cy="0"/>
          <a:chOff x="0" y="0"/>
          <a:chExt cx="0" cy="0"/>
        </a:xfrm>
      </p:grpSpPr>
      <p:sp>
        <p:nvSpPr>
          <p:cNvPr id="97" name="Google Shape;97;p27"/>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27"/>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9" name="Google Shape;99;p27"/>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7"/>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7"/>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1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18"/>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29" name="Google Shape;29;p18"/>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8"/>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8"/>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1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19"/>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9"/>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9"/>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gradFill>
          <a:gsLst>
            <a:gs pos="0">
              <a:srgbClr val="E1DBC9"/>
            </a:gs>
            <a:gs pos="77000">
              <a:srgbClr val="C8C1B0"/>
            </a:gs>
            <a:gs pos="100000">
              <a:srgbClr val="C0BAAA"/>
            </a:gs>
          </a:gsLst>
          <a:lin ang="5400000" scaled="0"/>
        </a:gradFill>
      </p:bgPr>
    </p:bg>
    <p:spTree>
      <p:nvGrpSpPr>
        <p:cNvPr id="37" name="Shape 37"/>
        <p:cNvGrpSpPr/>
        <p:nvPr/>
      </p:nvGrpSpPr>
      <p:grpSpPr>
        <a:xfrm>
          <a:off x="0" y="0"/>
          <a:ext cx="0" cy="0"/>
          <a:chOff x="0" y="0"/>
          <a:chExt cx="0" cy="0"/>
        </a:xfrm>
      </p:grpSpPr>
      <p:sp>
        <p:nvSpPr>
          <p:cNvPr id="38" name="Google Shape;38;p20"/>
          <p:cNvSpPr/>
          <p:nvPr/>
        </p:nvSpPr>
        <p:spPr>
          <a:xfrm>
            <a:off x="0" y="0"/>
            <a:ext cx="12192000" cy="6858000"/>
          </a:xfrm>
          <a:prstGeom prst="rect">
            <a:avLst/>
          </a:prstGeom>
          <a:blipFill rotWithShape="1">
            <a:blip r:embed="rId2">
              <a:alphaModFix amt="45000"/>
            </a:blip>
            <a:tile algn="tl" flip="none" tx="-44450" sx="85000" ty="381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0"/>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0"/>
          <p:cNvSpPr/>
          <p:nvPr/>
        </p:nvSpPr>
        <p:spPr>
          <a:xfrm>
            <a:off x="1447800"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0"/>
          <p:cNvSpPr/>
          <p:nvPr/>
        </p:nvSpPr>
        <p:spPr>
          <a:xfrm>
            <a:off x="5135880" y="1267730"/>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20"/>
          <p:cNvGrpSpPr/>
          <p:nvPr/>
        </p:nvGrpSpPr>
        <p:grpSpPr>
          <a:xfrm>
            <a:off x="5250180" y="1267730"/>
            <a:ext cx="1691640" cy="645295"/>
            <a:chOff x="5318306" y="1386268"/>
            <a:chExt cx="1567331" cy="645295"/>
          </a:xfrm>
        </p:grpSpPr>
        <p:cxnSp>
          <p:nvCxnSpPr>
            <p:cNvPr id="43" name="Google Shape;43;p20"/>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4" name="Google Shape;44;p20"/>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5" name="Google Shape;45;p20"/>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46" name="Google Shape;46;p20"/>
          <p:cNvSpPr txBox="1"/>
          <p:nvPr>
            <p:ph type="title"/>
          </p:nvPr>
        </p:nvSpPr>
        <p:spPr>
          <a:xfrm>
            <a:off x="1563623" y="2094309"/>
            <a:ext cx="9070848" cy="2587752"/>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entury Gothic"/>
              <a:buNone/>
              <a:defRPr sz="720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0"/>
          <p:cNvSpPr txBox="1"/>
          <p:nvPr>
            <p:ph idx="1" type="body"/>
          </p:nvPr>
        </p:nvSpPr>
        <p:spPr>
          <a:xfrm>
            <a:off x="1563624" y="4682062"/>
            <a:ext cx="9070848"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900"/>
              </a:spcBef>
              <a:spcAft>
                <a:spcPts val="0"/>
              </a:spcAft>
              <a:buSzPts val="1600"/>
              <a:buNone/>
              <a:defRPr sz="1600">
                <a:solidFill>
                  <a:schemeClr val="dk1"/>
                </a:solidFill>
              </a:defRPr>
            </a:lvl1pPr>
            <a:lvl2pPr indent="-228600" lvl="1" marL="914400" algn="l">
              <a:lnSpc>
                <a:spcPct val="100000"/>
              </a:lnSpc>
              <a:spcBef>
                <a:spcPts val="500"/>
              </a:spcBef>
              <a:spcAft>
                <a:spcPts val="0"/>
              </a:spcAft>
              <a:buSzPts val="1600"/>
              <a:buNone/>
              <a:defRPr sz="1600">
                <a:solidFill>
                  <a:srgbClr val="888888"/>
                </a:solidFill>
              </a:defRPr>
            </a:lvl2pPr>
            <a:lvl3pPr indent="-228600" lvl="2" marL="1371600" algn="l">
              <a:lnSpc>
                <a:spcPct val="100000"/>
              </a:lnSpc>
              <a:spcBef>
                <a:spcPts val="500"/>
              </a:spcBef>
              <a:spcAft>
                <a:spcPts val="0"/>
              </a:spcAft>
              <a:buSzPts val="1600"/>
              <a:buNone/>
              <a:defRPr sz="1600">
                <a:solidFill>
                  <a:srgbClr val="888888"/>
                </a:solidFill>
              </a:defRPr>
            </a:lvl3pPr>
            <a:lvl4pPr indent="-228600" lvl="3" marL="1828800" algn="l">
              <a:lnSpc>
                <a:spcPct val="100000"/>
              </a:lnSpc>
              <a:spcBef>
                <a:spcPts val="500"/>
              </a:spcBef>
              <a:spcAft>
                <a:spcPts val="0"/>
              </a:spcAft>
              <a:buSzPts val="1400"/>
              <a:buNone/>
              <a:defRPr sz="1400">
                <a:solidFill>
                  <a:srgbClr val="888888"/>
                </a:solidFill>
              </a:defRPr>
            </a:lvl4pPr>
            <a:lvl5pPr indent="-228600" lvl="4" marL="2286000" algn="l">
              <a:lnSpc>
                <a:spcPct val="100000"/>
              </a:lnSpc>
              <a:spcBef>
                <a:spcPts val="500"/>
              </a:spcBef>
              <a:spcAft>
                <a:spcPts val="0"/>
              </a:spcAft>
              <a:buSzPts val="1400"/>
              <a:buNone/>
              <a:defRPr sz="1400">
                <a:solidFill>
                  <a:srgbClr val="888888"/>
                </a:solidFill>
              </a:defRPr>
            </a:lvl5pPr>
            <a:lvl6pPr indent="-228600" lvl="5" marL="2743200" algn="l">
              <a:lnSpc>
                <a:spcPct val="100000"/>
              </a:lnSpc>
              <a:spcBef>
                <a:spcPts val="500"/>
              </a:spcBef>
              <a:spcAft>
                <a:spcPts val="0"/>
              </a:spcAft>
              <a:buSzPts val="1400"/>
              <a:buNone/>
              <a:defRPr sz="1400">
                <a:solidFill>
                  <a:srgbClr val="888888"/>
                </a:solidFill>
              </a:defRPr>
            </a:lvl6pPr>
            <a:lvl7pPr indent="-228600" lvl="6" marL="3200400" algn="l">
              <a:lnSpc>
                <a:spcPct val="100000"/>
              </a:lnSpc>
              <a:spcBef>
                <a:spcPts val="500"/>
              </a:spcBef>
              <a:spcAft>
                <a:spcPts val="0"/>
              </a:spcAft>
              <a:buSzPts val="1400"/>
              <a:buNone/>
              <a:defRPr sz="1400">
                <a:solidFill>
                  <a:srgbClr val="888888"/>
                </a:solidFill>
              </a:defRPr>
            </a:lvl7pPr>
            <a:lvl8pPr indent="-228600" lvl="7" marL="3657600" algn="l">
              <a:lnSpc>
                <a:spcPct val="100000"/>
              </a:lnSpc>
              <a:spcBef>
                <a:spcPts val="500"/>
              </a:spcBef>
              <a:spcAft>
                <a:spcPts val="0"/>
              </a:spcAft>
              <a:buSzPts val="1400"/>
              <a:buNone/>
              <a:defRPr sz="1400">
                <a:solidFill>
                  <a:srgbClr val="888888"/>
                </a:solidFill>
              </a:defRPr>
            </a:lvl8pPr>
            <a:lvl9pPr indent="-228600" lvl="8" marL="4114800" algn="l">
              <a:lnSpc>
                <a:spcPct val="100000"/>
              </a:lnSpc>
              <a:spcBef>
                <a:spcPts val="500"/>
              </a:spcBef>
              <a:spcAft>
                <a:spcPts val="0"/>
              </a:spcAft>
              <a:buSzPts val="1400"/>
              <a:buNone/>
              <a:defRPr sz="1400">
                <a:solidFill>
                  <a:srgbClr val="888888"/>
                </a:solidFill>
              </a:defRPr>
            </a:lvl9pPr>
          </a:lstStyle>
          <a:p/>
        </p:txBody>
      </p:sp>
      <p:sp>
        <p:nvSpPr>
          <p:cNvPr id="48" name="Google Shape;48;p20"/>
          <p:cNvSpPr txBox="1"/>
          <p:nvPr>
            <p:ph idx="10" type="dt"/>
          </p:nvPr>
        </p:nvSpPr>
        <p:spPr>
          <a:xfrm>
            <a:off x="5321808" y="1344502"/>
            <a:ext cx="1554480" cy="53035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0"/>
          <p:cNvSpPr txBox="1"/>
          <p:nvPr>
            <p:ph idx="11" type="ftr"/>
          </p:nvPr>
        </p:nvSpPr>
        <p:spPr>
          <a:xfrm>
            <a:off x="1453553" y="5211060"/>
            <a:ext cx="5907024"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0"/>
          <p:cNvSpPr txBox="1"/>
          <p:nvPr>
            <p:ph idx="12" type="sldNum"/>
          </p:nvPr>
        </p:nvSpPr>
        <p:spPr>
          <a:xfrm>
            <a:off x="8604504" y="5211060"/>
            <a:ext cx="2112264" cy="22860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2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21"/>
          <p:cNvSpPr txBox="1"/>
          <p:nvPr>
            <p:ph idx="1" type="body"/>
          </p:nvPr>
        </p:nvSpPr>
        <p:spPr>
          <a:xfrm>
            <a:off x="1066800" y="2103120"/>
            <a:ext cx="475488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4" name="Google Shape;54;p21"/>
          <p:cNvSpPr txBox="1"/>
          <p:nvPr>
            <p:ph idx="2" type="body"/>
          </p:nvPr>
        </p:nvSpPr>
        <p:spPr>
          <a:xfrm>
            <a:off x="6370320" y="2103120"/>
            <a:ext cx="475488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5" name="Google Shape;55;p21"/>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1"/>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1"/>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22"/>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
          <p:cNvSpPr txBox="1"/>
          <p:nvPr>
            <p:ph idx="1" type="body"/>
          </p:nvPr>
        </p:nvSpPr>
        <p:spPr>
          <a:xfrm>
            <a:off x="1069848" y="2074334"/>
            <a:ext cx="4754880" cy="64008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latin typeface="Century Gothic"/>
                <a:ea typeface="Century Gothic"/>
                <a:cs typeface="Century Gothic"/>
                <a:sym typeface="Century Gothic"/>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61" name="Google Shape;61;p22"/>
          <p:cNvSpPr txBox="1"/>
          <p:nvPr>
            <p:ph idx="2" type="body"/>
          </p:nvPr>
        </p:nvSpPr>
        <p:spPr>
          <a:xfrm>
            <a:off x="1069848" y="2755898"/>
            <a:ext cx="475488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62" name="Google Shape;62;p22"/>
          <p:cNvSpPr txBox="1"/>
          <p:nvPr>
            <p:ph idx="3" type="body"/>
          </p:nvPr>
        </p:nvSpPr>
        <p:spPr>
          <a:xfrm>
            <a:off x="6373368" y="2074334"/>
            <a:ext cx="4754880" cy="64008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63" name="Google Shape;63;p22"/>
          <p:cNvSpPr txBox="1"/>
          <p:nvPr>
            <p:ph idx="4" type="body"/>
          </p:nvPr>
        </p:nvSpPr>
        <p:spPr>
          <a:xfrm>
            <a:off x="6373368" y="2756581"/>
            <a:ext cx="475488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64" name="Google Shape;64;p22"/>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2"/>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2"/>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23"/>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23"/>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71" name="Shape 71"/>
        <p:cNvGrpSpPr/>
        <p:nvPr/>
      </p:nvGrpSpPr>
      <p:grpSpPr>
        <a:xfrm>
          <a:off x="0" y="0"/>
          <a:ext cx="0" cy="0"/>
          <a:chOff x="0" y="0"/>
          <a:chExt cx="0" cy="0"/>
        </a:xfrm>
      </p:grpSpPr>
      <p:sp>
        <p:nvSpPr>
          <p:cNvPr id="72" name="Google Shape;72;p24"/>
          <p:cNvSpPr/>
          <p:nvPr/>
        </p:nvSpPr>
        <p:spPr>
          <a:xfrm>
            <a:off x="245529" y="237744"/>
            <a:ext cx="8531352"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4"/>
          <p:cNvSpPr/>
          <p:nvPr/>
        </p:nvSpPr>
        <p:spPr>
          <a:xfrm>
            <a:off x="9020386" y="237744"/>
            <a:ext cx="2926080" cy="638251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4"/>
          <p:cNvSpPr txBox="1"/>
          <p:nvPr>
            <p:ph type="title"/>
          </p:nvPr>
        </p:nvSpPr>
        <p:spPr>
          <a:xfrm>
            <a:off x="9296400" y="607392"/>
            <a:ext cx="2430780" cy="164592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800"/>
              <a:buFont typeface="Century Gothic"/>
              <a:buNone/>
              <a:defRPr b="0" sz="2800"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4"/>
          <p:cNvSpPr txBox="1"/>
          <p:nvPr>
            <p:ph idx="1" type="body"/>
          </p:nvPr>
        </p:nvSpPr>
        <p:spPr>
          <a:xfrm>
            <a:off x="685800" y="609600"/>
            <a:ext cx="7772400" cy="5334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76" name="Google Shape;76;p24"/>
          <p:cNvSpPr txBox="1"/>
          <p:nvPr>
            <p:ph idx="2" type="body"/>
          </p:nvPr>
        </p:nvSpPr>
        <p:spPr>
          <a:xfrm>
            <a:off x="9296400" y="2286000"/>
            <a:ext cx="2430780" cy="3505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77" name="Google Shape;77;p24"/>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4"/>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4"/>
          <p:cNvSpPr txBox="1"/>
          <p:nvPr>
            <p:ph idx="12" type="sldNum"/>
          </p:nvPr>
        </p:nvSpPr>
        <p:spPr>
          <a:xfrm>
            <a:off x="10393677" y="6223002"/>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sz="1000">
                <a:solidFill>
                  <a:srgbClr val="FFFFFF"/>
                </a:solidFill>
                <a:latin typeface="Century Gothic"/>
                <a:ea typeface="Century Gothic"/>
                <a:cs typeface="Century Gothic"/>
                <a:sym typeface="Century Gothic"/>
              </a:defRPr>
            </a:lvl1pPr>
            <a:lvl2pPr indent="0" lvl="1" marL="0" algn="r">
              <a:spcBef>
                <a:spcPts val="0"/>
              </a:spcBef>
              <a:buNone/>
              <a:defRPr sz="1000">
                <a:solidFill>
                  <a:srgbClr val="FFFFFF"/>
                </a:solidFill>
                <a:latin typeface="Century Gothic"/>
                <a:ea typeface="Century Gothic"/>
                <a:cs typeface="Century Gothic"/>
                <a:sym typeface="Century Gothic"/>
              </a:defRPr>
            </a:lvl2pPr>
            <a:lvl3pPr indent="0" lvl="2" marL="0" algn="r">
              <a:spcBef>
                <a:spcPts val="0"/>
              </a:spcBef>
              <a:buNone/>
              <a:defRPr sz="1000">
                <a:solidFill>
                  <a:srgbClr val="FFFFFF"/>
                </a:solidFill>
                <a:latin typeface="Century Gothic"/>
                <a:ea typeface="Century Gothic"/>
                <a:cs typeface="Century Gothic"/>
                <a:sym typeface="Century Gothic"/>
              </a:defRPr>
            </a:lvl3pPr>
            <a:lvl4pPr indent="0" lvl="3" marL="0" algn="r">
              <a:spcBef>
                <a:spcPts val="0"/>
              </a:spcBef>
              <a:buNone/>
              <a:defRPr sz="1000">
                <a:solidFill>
                  <a:srgbClr val="FFFFFF"/>
                </a:solidFill>
                <a:latin typeface="Century Gothic"/>
                <a:ea typeface="Century Gothic"/>
                <a:cs typeface="Century Gothic"/>
                <a:sym typeface="Century Gothic"/>
              </a:defRPr>
            </a:lvl4pPr>
            <a:lvl5pPr indent="0" lvl="4" marL="0" algn="r">
              <a:spcBef>
                <a:spcPts val="0"/>
              </a:spcBef>
              <a:buNone/>
              <a:defRPr sz="1000">
                <a:solidFill>
                  <a:srgbClr val="FFFFFF"/>
                </a:solidFill>
                <a:latin typeface="Century Gothic"/>
                <a:ea typeface="Century Gothic"/>
                <a:cs typeface="Century Gothic"/>
                <a:sym typeface="Century Gothic"/>
              </a:defRPr>
            </a:lvl5pPr>
            <a:lvl6pPr indent="0" lvl="5" marL="0" algn="r">
              <a:spcBef>
                <a:spcPts val="0"/>
              </a:spcBef>
              <a:buNone/>
              <a:defRPr sz="1000">
                <a:solidFill>
                  <a:srgbClr val="FFFFFF"/>
                </a:solidFill>
                <a:latin typeface="Century Gothic"/>
                <a:ea typeface="Century Gothic"/>
                <a:cs typeface="Century Gothic"/>
                <a:sym typeface="Century Gothic"/>
              </a:defRPr>
            </a:lvl6pPr>
            <a:lvl7pPr indent="0" lvl="6" marL="0" algn="r">
              <a:spcBef>
                <a:spcPts val="0"/>
              </a:spcBef>
              <a:buNone/>
              <a:defRPr sz="1000">
                <a:solidFill>
                  <a:srgbClr val="FFFFFF"/>
                </a:solidFill>
                <a:latin typeface="Century Gothic"/>
                <a:ea typeface="Century Gothic"/>
                <a:cs typeface="Century Gothic"/>
                <a:sym typeface="Century Gothic"/>
              </a:defRPr>
            </a:lvl7pPr>
            <a:lvl8pPr indent="0" lvl="7" marL="0" algn="r">
              <a:spcBef>
                <a:spcPts val="0"/>
              </a:spcBef>
              <a:buNone/>
              <a:defRPr sz="1000">
                <a:solidFill>
                  <a:srgbClr val="FFFFFF"/>
                </a:solidFill>
                <a:latin typeface="Century Gothic"/>
                <a:ea typeface="Century Gothic"/>
                <a:cs typeface="Century Gothic"/>
                <a:sym typeface="Century Gothic"/>
              </a:defRPr>
            </a:lvl8pPr>
            <a:lvl9pPr indent="0" lvl="8" marL="0" algn="r">
              <a:spcBef>
                <a:spcPts val="0"/>
              </a:spcBef>
              <a:buNone/>
              <a:defRPr sz="1000">
                <a:solidFill>
                  <a:srgbClr val="FF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24"/>
          <p:cNvSpPr/>
          <p:nvPr/>
        </p:nvSpPr>
        <p:spPr>
          <a:xfrm>
            <a:off x="9157546" y="374904"/>
            <a:ext cx="2651760" cy="6108192"/>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81" name="Shape 81"/>
        <p:cNvGrpSpPr/>
        <p:nvPr/>
      </p:nvGrpSpPr>
      <p:grpSpPr>
        <a:xfrm>
          <a:off x="0" y="0"/>
          <a:ext cx="0" cy="0"/>
          <a:chOff x="0" y="0"/>
          <a:chExt cx="0" cy="0"/>
        </a:xfrm>
      </p:grpSpPr>
      <p:sp>
        <p:nvSpPr>
          <p:cNvPr id="82" name="Google Shape;82;p25"/>
          <p:cNvSpPr/>
          <p:nvPr/>
        </p:nvSpPr>
        <p:spPr>
          <a:xfrm>
            <a:off x="9020386" y="237744"/>
            <a:ext cx="2926080" cy="638251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5"/>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2800"/>
              <a:buFont typeface="Century Gothic"/>
              <a:buNone/>
              <a:defRPr b="0" sz="2800">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25"/>
          <p:cNvSpPr/>
          <p:nvPr>
            <p:ph idx="2" type="pic"/>
          </p:nvPr>
        </p:nvSpPr>
        <p:spPr>
          <a:xfrm>
            <a:off x="228599" y="237744"/>
            <a:ext cx="8531352" cy="6382512"/>
          </a:xfrm>
          <a:prstGeom prst="rect">
            <a:avLst/>
          </a:prstGeom>
          <a:solidFill>
            <a:srgbClr val="76CEEF"/>
          </a:solidFill>
          <a:ln>
            <a:noFill/>
          </a:ln>
        </p:spPr>
      </p:sp>
      <p:sp>
        <p:nvSpPr>
          <p:cNvPr id="85" name="Google Shape;85;p25"/>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86" name="Google Shape;86;p25"/>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5"/>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sz="1000">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5"/>
          <p:cNvSpPr txBox="1"/>
          <p:nvPr>
            <p:ph idx="12" type="sldNum"/>
          </p:nvPr>
        </p:nvSpPr>
        <p:spPr>
          <a:xfrm>
            <a:off x="10396728" y="6227064"/>
            <a:ext cx="1463040" cy="27432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sz="1000">
                <a:solidFill>
                  <a:srgbClr val="FFFFFF"/>
                </a:solidFill>
                <a:latin typeface="Century Gothic"/>
                <a:ea typeface="Century Gothic"/>
                <a:cs typeface="Century Gothic"/>
                <a:sym typeface="Century Gothic"/>
              </a:defRPr>
            </a:lvl1pPr>
            <a:lvl2pPr indent="0" lvl="1" marL="0" algn="r">
              <a:spcBef>
                <a:spcPts val="0"/>
              </a:spcBef>
              <a:buNone/>
              <a:defRPr sz="1000">
                <a:solidFill>
                  <a:srgbClr val="FFFFFF"/>
                </a:solidFill>
                <a:latin typeface="Century Gothic"/>
                <a:ea typeface="Century Gothic"/>
                <a:cs typeface="Century Gothic"/>
                <a:sym typeface="Century Gothic"/>
              </a:defRPr>
            </a:lvl2pPr>
            <a:lvl3pPr indent="0" lvl="2" marL="0" algn="r">
              <a:spcBef>
                <a:spcPts val="0"/>
              </a:spcBef>
              <a:buNone/>
              <a:defRPr sz="1000">
                <a:solidFill>
                  <a:srgbClr val="FFFFFF"/>
                </a:solidFill>
                <a:latin typeface="Century Gothic"/>
                <a:ea typeface="Century Gothic"/>
                <a:cs typeface="Century Gothic"/>
                <a:sym typeface="Century Gothic"/>
              </a:defRPr>
            </a:lvl3pPr>
            <a:lvl4pPr indent="0" lvl="3" marL="0" algn="r">
              <a:spcBef>
                <a:spcPts val="0"/>
              </a:spcBef>
              <a:buNone/>
              <a:defRPr sz="1000">
                <a:solidFill>
                  <a:srgbClr val="FFFFFF"/>
                </a:solidFill>
                <a:latin typeface="Century Gothic"/>
                <a:ea typeface="Century Gothic"/>
                <a:cs typeface="Century Gothic"/>
                <a:sym typeface="Century Gothic"/>
              </a:defRPr>
            </a:lvl4pPr>
            <a:lvl5pPr indent="0" lvl="4" marL="0" algn="r">
              <a:spcBef>
                <a:spcPts val="0"/>
              </a:spcBef>
              <a:buNone/>
              <a:defRPr sz="1000">
                <a:solidFill>
                  <a:srgbClr val="FFFFFF"/>
                </a:solidFill>
                <a:latin typeface="Century Gothic"/>
                <a:ea typeface="Century Gothic"/>
                <a:cs typeface="Century Gothic"/>
                <a:sym typeface="Century Gothic"/>
              </a:defRPr>
            </a:lvl5pPr>
            <a:lvl6pPr indent="0" lvl="5" marL="0" algn="r">
              <a:spcBef>
                <a:spcPts val="0"/>
              </a:spcBef>
              <a:buNone/>
              <a:defRPr sz="1000">
                <a:solidFill>
                  <a:srgbClr val="FFFFFF"/>
                </a:solidFill>
                <a:latin typeface="Century Gothic"/>
                <a:ea typeface="Century Gothic"/>
                <a:cs typeface="Century Gothic"/>
                <a:sym typeface="Century Gothic"/>
              </a:defRPr>
            </a:lvl6pPr>
            <a:lvl7pPr indent="0" lvl="6" marL="0" algn="r">
              <a:spcBef>
                <a:spcPts val="0"/>
              </a:spcBef>
              <a:buNone/>
              <a:defRPr sz="1000">
                <a:solidFill>
                  <a:srgbClr val="FFFFFF"/>
                </a:solidFill>
                <a:latin typeface="Century Gothic"/>
                <a:ea typeface="Century Gothic"/>
                <a:cs typeface="Century Gothic"/>
                <a:sym typeface="Century Gothic"/>
              </a:defRPr>
            </a:lvl7pPr>
            <a:lvl8pPr indent="0" lvl="7" marL="0" algn="r">
              <a:spcBef>
                <a:spcPts val="0"/>
              </a:spcBef>
              <a:buNone/>
              <a:defRPr sz="1000">
                <a:solidFill>
                  <a:srgbClr val="FFFFFF"/>
                </a:solidFill>
                <a:latin typeface="Century Gothic"/>
                <a:ea typeface="Century Gothic"/>
                <a:cs typeface="Century Gothic"/>
                <a:sym typeface="Century Gothic"/>
              </a:defRPr>
            </a:lvl8pPr>
            <a:lvl9pPr indent="0" lvl="8" marL="0" algn="r">
              <a:spcBef>
                <a:spcPts val="0"/>
              </a:spcBef>
              <a:buNone/>
              <a:defRPr sz="1000">
                <a:solidFill>
                  <a:srgbClr val="FF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25"/>
          <p:cNvSpPr/>
          <p:nvPr/>
        </p:nvSpPr>
        <p:spPr>
          <a:xfrm>
            <a:off x="9157546" y="374904"/>
            <a:ext cx="2651760" cy="6108192"/>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p:nvPr/>
        </p:nvSpPr>
        <p:spPr>
          <a:xfrm>
            <a:off x="234696" y="237744"/>
            <a:ext cx="11722608"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6"/>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900"/>
              </a:spcBef>
              <a:spcAft>
                <a:spcPts val="0"/>
              </a:spcAft>
              <a:buClr>
                <a:srgbClr val="262626"/>
              </a:buClr>
              <a:buSzPts val="1800"/>
              <a:buFont typeface="Garamond"/>
              <a:buChar char="◦"/>
              <a:defRPr b="0" i="0" sz="1800" u="none" cap="none" strike="noStrike">
                <a:solidFill>
                  <a:schemeClr val="dk1"/>
                </a:solidFill>
                <a:latin typeface="Century Gothic"/>
                <a:ea typeface="Century Gothic"/>
                <a:cs typeface="Century Gothic"/>
                <a:sym typeface="Century Gothic"/>
              </a:defRPr>
            </a:lvl1pPr>
            <a:lvl2pPr indent="-330200" lvl="1" marL="914400" marR="0" rtl="0" algn="l">
              <a:lnSpc>
                <a:spcPct val="100000"/>
              </a:lnSpc>
              <a:spcBef>
                <a:spcPts val="500"/>
              </a:spcBef>
              <a:spcAft>
                <a:spcPts val="0"/>
              </a:spcAft>
              <a:buClr>
                <a:srgbClr val="262626"/>
              </a:buClr>
              <a:buSzPts val="1600"/>
              <a:buFont typeface="Garamond"/>
              <a:buChar char="◦"/>
              <a:defRPr b="0" i="0" sz="16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9pPr>
          </a:lstStyle>
          <a:p/>
        </p:txBody>
      </p:sp>
      <p:sp>
        <p:nvSpPr>
          <p:cNvPr id="9" name="Google Shape;9;p16"/>
          <p:cNvSpPr txBox="1"/>
          <p:nvPr>
            <p:ph idx="10" type="dt"/>
          </p:nvPr>
        </p:nvSpPr>
        <p:spPr>
          <a:xfrm>
            <a:off x="274320" y="6307672"/>
            <a:ext cx="2743200" cy="27432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3F3F3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 name="Google Shape;10;p16"/>
          <p:cNvSpPr txBox="1"/>
          <p:nvPr>
            <p:ph idx="11" type="ftr"/>
          </p:nvPr>
        </p:nvSpPr>
        <p:spPr>
          <a:xfrm>
            <a:off x="3489960" y="6307672"/>
            <a:ext cx="5212080" cy="27432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1000" u="none" cap="none" strike="noStrike">
                <a:solidFill>
                  <a:srgbClr val="3F3F3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 name="Google Shape;11;p16"/>
          <p:cNvSpPr txBox="1"/>
          <p:nvPr>
            <p:ph idx="12" type="sldNum"/>
          </p:nvPr>
        </p:nvSpPr>
        <p:spPr>
          <a:xfrm>
            <a:off x="10469880" y="6307672"/>
            <a:ext cx="1463040" cy="27432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1000" u="none" cap="none" strike="noStrike">
                <a:solidFill>
                  <a:srgbClr val="3F3F3F"/>
                </a:solidFill>
                <a:latin typeface="Century Gothic"/>
                <a:ea typeface="Century Gothic"/>
                <a:cs typeface="Century Gothic"/>
                <a:sym typeface="Century Gothic"/>
              </a:defRPr>
            </a:lvl1pPr>
            <a:lvl2pPr indent="0" lvl="1" marL="0" marR="0" rtl="0" algn="r">
              <a:spcBef>
                <a:spcPts val="0"/>
              </a:spcBef>
              <a:buNone/>
              <a:defRPr b="0" i="0" sz="1000" u="none" cap="none" strike="noStrike">
                <a:solidFill>
                  <a:srgbClr val="3F3F3F"/>
                </a:solidFill>
                <a:latin typeface="Century Gothic"/>
                <a:ea typeface="Century Gothic"/>
                <a:cs typeface="Century Gothic"/>
                <a:sym typeface="Century Gothic"/>
              </a:defRPr>
            </a:lvl2pPr>
            <a:lvl3pPr indent="0" lvl="2" marL="0" marR="0" rtl="0" algn="r">
              <a:spcBef>
                <a:spcPts val="0"/>
              </a:spcBef>
              <a:buNone/>
              <a:defRPr b="0" i="0" sz="1000" u="none" cap="none" strike="noStrike">
                <a:solidFill>
                  <a:srgbClr val="3F3F3F"/>
                </a:solidFill>
                <a:latin typeface="Century Gothic"/>
                <a:ea typeface="Century Gothic"/>
                <a:cs typeface="Century Gothic"/>
                <a:sym typeface="Century Gothic"/>
              </a:defRPr>
            </a:lvl3pPr>
            <a:lvl4pPr indent="0" lvl="3" marL="0" marR="0" rtl="0" algn="r">
              <a:spcBef>
                <a:spcPts val="0"/>
              </a:spcBef>
              <a:buNone/>
              <a:defRPr b="0" i="0" sz="1000" u="none" cap="none" strike="noStrike">
                <a:solidFill>
                  <a:srgbClr val="3F3F3F"/>
                </a:solidFill>
                <a:latin typeface="Century Gothic"/>
                <a:ea typeface="Century Gothic"/>
                <a:cs typeface="Century Gothic"/>
                <a:sym typeface="Century Gothic"/>
              </a:defRPr>
            </a:lvl4pPr>
            <a:lvl5pPr indent="0" lvl="4" marL="0" marR="0" rtl="0" algn="r">
              <a:spcBef>
                <a:spcPts val="0"/>
              </a:spcBef>
              <a:buNone/>
              <a:defRPr b="0" i="0" sz="1000" u="none" cap="none" strike="noStrike">
                <a:solidFill>
                  <a:srgbClr val="3F3F3F"/>
                </a:solidFill>
                <a:latin typeface="Century Gothic"/>
                <a:ea typeface="Century Gothic"/>
                <a:cs typeface="Century Gothic"/>
                <a:sym typeface="Century Gothic"/>
              </a:defRPr>
            </a:lvl5pPr>
            <a:lvl6pPr indent="0" lvl="5" marL="0" marR="0" rtl="0" algn="r">
              <a:spcBef>
                <a:spcPts val="0"/>
              </a:spcBef>
              <a:buNone/>
              <a:defRPr b="0" i="0" sz="1000" u="none" cap="none" strike="noStrike">
                <a:solidFill>
                  <a:srgbClr val="3F3F3F"/>
                </a:solidFill>
                <a:latin typeface="Century Gothic"/>
                <a:ea typeface="Century Gothic"/>
                <a:cs typeface="Century Gothic"/>
                <a:sym typeface="Century Gothic"/>
              </a:defRPr>
            </a:lvl6pPr>
            <a:lvl7pPr indent="0" lvl="6" marL="0" marR="0" rtl="0" algn="r">
              <a:spcBef>
                <a:spcPts val="0"/>
              </a:spcBef>
              <a:buNone/>
              <a:defRPr b="0" i="0" sz="1000" u="none" cap="none" strike="noStrike">
                <a:solidFill>
                  <a:srgbClr val="3F3F3F"/>
                </a:solidFill>
                <a:latin typeface="Century Gothic"/>
                <a:ea typeface="Century Gothic"/>
                <a:cs typeface="Century Gothic"/>
                <a:sym typeface="Century Gothic"/>
              </a:defRPr>
            </a:lvl7pPr>
            <a:lvl8pPr indent="0" lvl="7" marL="0" marR="0" rtl="0" algn="r">
              <a:spcBef>
                <a:spcPts val="0"/>
              </a:spcBef>
              <a:buNone/>
              <a:defRPr b="0" i="0" sz="1000" u="none" cap="none" strike="noStrike">
                <a:solidFill>
                  <a:srgbClr val="3F3F3F"/>
                </a:solidFill>
                <a:latin typeface="Century Gothic"/>
                <a:ea typeface="Century Gothic"/>
                <a:cs typeface="Century Gothic"/>
                <a:sym typeface="Century Gothic"/>
              </a:defRPr>
            </a:lvl8pPr>
            <a:lvl9pPr indent="0" lvl="8" marL="0" marR="0" rtl="0" algn="r">
              <a:spcBef>
                <a:spcPts val="0"/>
              </a:spcBef>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ndss.org/resources?lifespan=48" TargetMode="External"/><Relationship Id="rId4" Type="http://schemas.openxmlformats.org/officeDocument/2006/relationships/hyperlink" Target="https://ndss.org/resources?lifespan=48" TargetMode="External"/><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hyperlink" Target="https://gigisplayhouse.org/gigisathom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dbryant@ttlc.org" TargetMode="External"/><Relationship Id="rId4" Type="http://schemas.openxmlformats.org/officeDocument/2006/relationships/hyperlink" Target="mailto:alon@ttlc.org" TargetMode="External"/><Relationship Id="rId5" Type="http://schemas.openxmlformats.org/officeDocument/2006/relationships/hyperlink" Target="mailto:jkolker@ttlc.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1"/>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07" name="Google Shape;107;p1"/>
          <p:cNvSpPr txBox="1"/>
          <p:nvPr>
            <p:ph type="ctrTitle"/>
          </p:nvPr>
        </p:nvSpPr>
        <p:spPr>
          <a:xfrm>
            <a:off x="8560024" y="1442916"/>
            <a:ext cx="3238829" cy="3252231"/>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3000"/>
              </a:lnSpc>
              <a:spcBef>
                <a:spcPts val="0"/>
              </a:spcBef>
              <a:spcAft>
                <a:spcPts val="0"/>
              </a:spcAft>
              <a:buClr>
                <a:srgbClr val="FFFFFF"/>
              </a:buClr>
              <a:buSzPct val="100000"/>
              <a:buFont typeface="Century Gothic"/>
              <a:buNone/>
            </a:pPr>
            <a:r>
              <a:rPr b="1" lang="en-US" sz="2600">
                <a:solidFill>
                  <a:srgbClr val="FFFFFF"/>
                </a:solidFill>
              </a:rPr>
              <a:t>TRAINING FOR FAMILIES OF CHILDREN WITH DOWN SYNDROME</a:t>
            </a:r>
            <a:br>
              <a:rPr b="1" lang="en-US" sz="2600"/>
            </a:br>
            <a:r>
              <a:rPr b="1" lang="en-US" sz="2600">
                <a:solidFill>
                  <a:srgbClr val="FFFFFF"/>
                </a:solidFill>
              </a:rPr>
              <a:t>__</a:t>
            </a:r>
            <a:br>
              <a:rPr b="1" lang="en-US" sz="2600">
                <a:solidFill>
                  <a:srgbClr val="FFFFFF"/>
                </a:solidFill>
              </a:rPr>
            </a:br>
            <a:endParaRPr b="1" sz="2600">
              <a:solidFill>
                <a:srgbClr val="FFFFFF"/>
              </a:solidFill>
            </a:endParaRPr>
          </a:p>
          <a:p>
            <a:pPr indent="0" lvl="0" marL="0" rtl="0" algn="ctr">
              <a:lnSpc>
                <a:spcPct val="83000"/>
              </a:lnSpc>
              <a:spcBef>
                <a:spcPts val="0"/>
              </a:spcBef>
              <a:spcAft>
                <a:spcPts val="0"/>
              </a:spcAft>
              <a:buClr>
                <a:srgbClr val="FFFFFF"/>
              </a:buClr>
              <a:buSzPct val="100000"/>
              <a:buFont typeface="Century Gothic"/>
              <a:buNone/>
            </a:pPr>
            <a:r>
              <a:rPr b="1" lang="en-US" sz="2600">
                <a:solidFill>
                  <a:srgbClr val="FFFFFF"/>
                </a:solidFill>
              </a:rPr>
              <a:t>DOWN SYNDROME NETWORK OF MONTGOMERY COUNTY</a:t>
            </a:r>
            <a:endParaRPr b="1" sz="2600">
              <a:solidFill>
                <a:srgbClr val="FFFFFF"/>
              </a:solidFill>
            </a:endParaRPr>
          </a:p>
          <a:p>
            <a:pPr indent="0" lvl="0" marL="0" rtl="0" algn="ctr">
              <a:lnSpc>
                <a:spcPct val="83000"/>
              </a:lnSpc>
              <a:spcBef>
                <a:spcPts val="0"/>
              </a:spcBef>
              <a:spcAft>
                <a:spcPts val="0"/>
              </a:spcAft>
              <a:buClr>
                <a:srgbClr val="262626"/>
              </a:buClr>
              <a:buSzPct val="100000"/>
              <a:buFont typeface="Century Gothic"/>
              <a:buNone/>
            </a:pPr>
            <a:r>
              <a:t/>
            </a:r>
            <a:endParaRPr sz="2600">
              <a:solidFill>
                <a:srgbClr val="FFFFFF"/>
              </a:solidFill>
            </a:endParaRPr>
          </a:p>
        </p:txBody>
      </p:sp>
      <p:sp>
        <p:nvSpPr>
          <p:cNvPr id="108" name="Google Shape;108;p1"/>
          <p:cNvSpPr txBox="1"/>
          <p:nvPr>
            <p:ph idx="1" type="subTitle"/>
          </p:nvPr>
        </p:nvSpPr>
        <p:spPr>
          <a:xfrm>
            <a:off x="8560024" y="4708186"/>
            <a:ext cx="3238829" cy="149681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1400"/>
              <a:buNone/>
            </a:pPr>
            <a:r>
              <a:rPr lang="en-US" sz="1400">
                <a:solidFill>
                  <a:srgbClr val="FFFFFF"/>
                </a:solidFill>
              </a:rPr>
              <a:t>Presented by Denise Bryant M.A., CCC-SLP, ATP &amp; Ashley Lon M.S., OTR/L </a:t>
            </a:r>
            <a:endParaRPr sz="1400">
              <a:solidFill>
                <a:srgbClr val="FFFFFF"/>
              </a:solidFill>
            </a:endParaRPr>
          </a:p>
        </p:txBody>
      </p:sp>
      <p:sp>
        <p:nvSpPr>
          <p:cNvPr id="109" name="Google Shape;109;p1"/>
          <p:cNvSpPr/>
          <p:nvPr/>
        </p:nvSpPr>
        <p:spPr>
          <a:xfrm>
            <a:off x="-1867" y="0"/>
            <a:ext cx="8168743"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10" name="Google Shape;110;p1"/>
          <p:cNvSpPr/>
          <p:nvPr/>
        </p:nvSpPr>
        <p:spPr>
          <a:xfrm>
            <a:off x="643337" y="643464"/>
            <a:ext cx="6909241" cy="5571072"/>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
          <p:cNvSpPr/>
          <p:nvPr/>
        </p:nvSpPr>
        <p:spPr>
          <a:xfrm>
            <a:off x="811227" y="805446"/>
            <a:ext cx="6570161" cy="5244497"/>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
          <p:cNvSpPr/>
          <p:nvPr/>
        </p:nvSpPr>
        <p:spPr>
          <a:xfrm>
            <a:off x="3137837" y="640856"/>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 name="Google Shape;113;p1"/>
          <p:cNvCxnSpPr/>
          <p:nvPr/>
        </p:nvCxnSpPr>
        <p:spPr>
          <a:xfrm>
            <a:off x="3252137" y="640855"/>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14" name="Google Shape;114;p1"/>
          <p:cNvCxnSpPr/>
          <p:nvPr/>
        </p:nvCxnSpPr>
        <p:spPr>
          <a:xfrm>
            <a:off x="4943777" y="640855"/>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15" name="Google Shape;115;p1"/>
          <p:cNvCxnSpPr/>
          <p:nvPr/>
        </p:nvCxnSpPr>
        <p:spPr>
          <a:xfrm>
            <a:off x="3252137" y="1286150"/>
            <a:ext cx="1691640" cy="0"/>
          </a:xfrm>
          <a:prstGeom prst="straightConnector1">
            <a:avLst/>
          </a:prstGeom>
          <a:solidFill>
            <a:srgbClr val="262626"/>
          </a:solidFill>
          <a:ln cap="flat" cmpd="sng" w="9525">
            <a:solidFill>
              <a:schemeClr val="dk1"/>
            </a:solidFill>
            <a:prstDash val="solid"/>
            <a:miter lim="800000"/>
            <a:headEnd len="sm" w="sm" type="none"/>
            <a:tailEnd len="sm" w="sm" type="none"/>
          </a:ln>
        </p:spPr>
      </p:cxnSp>
      <p:pic>
        <p:nvPicPr>
          <p:cNvPr descr="A picture containing text, clipart&#10;&#10;Description automatically generated" id="116" name="Google Shape;116;p1"/>
          <p:cNvPicPr preferRelativeResize="0"/>
          <p:nvPr/>
        </p:nvPicPr>
        <p:blipFill rotWithShape="1">
          <a:blip r:embed="rId3">
            <a:alphaModFix/>
          </a:blip>
          <a:srcRect b="0" l="0" r="0" t="0"/>
          <a:stretch/>
        </p:blipFill>
        <p:spPr>
          <a:xfrm>
            <a:off x="1289660" y="2276095"/>
            <a:ext cx="5600244" cy="27047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0"/>
          <p:cNvSpPr txBox="1"/>
          <p:nvPr>
            <p:ph type="title"/>
          </p:nvPr>
        </p:nvSpPr>
        <p:spPr>
          <a:xfrm>
            <a:off x="1066800" y="392073"/>
            <a:ext cx="10058400" cy="137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lang="en-US" sz="4700"/>
              <a:t>What are </a:t>
            </a:r>
            <a:r>
              <a:rPr b="1" lang="en-US" sz="4700"/>
              <a:t>Self-Care Routines/ADLs</a:t>
            </a:r>
            <a:r>
              <a:rPr lang="en-US" sz="4700"/>
              <a:t>?</a:t>
            </a:r>
            <a:endParaRPr sz="4700"/>
          </a:p>
        </p:txBody>
      </p:sp>
      <p:sp>
        <p:nvSpPr>
          <p:cNvPr id="240" name="Google Shape;240;p10"/>
          <p:cNvSpPr txBox="1"/>
          <p:nvPr>
            <p:ph idx="1" type="body"/>
          </p:nvPr>
        </p:nvSpPr>
        <p:spPr>
          <a:xfrm>
            <a:off x="1066800" y="1556426"/>
            <a:ext cx="10058400" cy="462475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SzPct val="100000"/>
              <a:buNone/>
            </a:pPr>
            <a:r>
              <a:rPr b="1" lang="en-US"/>
              <a:t>Define: </a:t>
            </a:r>
            <a:endParaRPr/>
          </a:p>
          <a:p>
            <a:pPr indent="0" lvl="0" marL="0" rtl="0" algn="l">
              <a:lnSpc>
                <a:spcPct val="100000"/>
              </a:lnSpc>
              <a:spcBef>
                <a:spcPts val="900"/>
              </a:spcBef>
              <a:spcAft>
                <a:spcPts val="0"/>
              </a:spcAft>
              <a:buSzPct val="100000"/>
              <a:buNone/>
            </a:pPr>
            <a:r>
              <a:rPr b="1" i="0" lang="en-US">
                <a:latin typeface="Century Gothic"/>
                <a:ea typeface="Century Gothic"/>
                <a:cs typeface="Century Gothic"/>
                <a:sym typeface="Century Gothic"/>
              </a:rPr>
              <a:t>Self care skills are defined as “the everyday tasks undertaken so children are ready to participate in life activities (including dressing, eating, cleaning teeth). They are often referred to as the activities of daily living (ADL’s). While these are typically supported by adults in young children, it is expected that children develop independence in these as they mature.”</a:t>
            </a:r>
            <a:endParaRPr b="1">
              <a:latin typeface="Century Gothic"/>
              <a:ea typeface="Century Gothic"/>
              <a:cs typeface="Century Gothic"/>
              <a:sym typeface="Century Gothic"/>
            </a:endParaRPr>
          </a:p>
          <a:p>
            <a:pPr indent="0" lvl="0" marL="0" rtl="0" algn="l">
              <a:lnSpc>
                <a:spcPct val="100000"/>
              </a:lnSpc>
              <a:spcBef>
                <a:spcPts val="900"/>
              </a:spcBef>
              <a:spcAft>
                <a:spcPts val="0"/>
              </a:spcAft>
              <a:buSzPct val="100000"/>
              <a:buNone/>
            </a:pPr>
            <a:r>
              <a:t/>
            </a:r>
            <a:endParaRPr b="1"/>
          </a:p>
          <a:p>
            <a:pPr indent="0" lvl="0" marL="0" rtl="0" algn="l">
              <a:lnSpc>
                <a:spcPct val="100000"/>
              </a:lnSpc>
              <a:spcBef>
                <a:spcPts val="900"/>
              </a:spcBef>
              <a:spcAft>
                <a:spcPts val="0"/>
              </a:spcAft>
              <a:buSzPct val="100000"/>
              <a:buNone/>
            </a:pPr>
            <a:r>
              <a:rPr b="1" lang="en-US"/>
              <a:t>Skills:</a:t>
            </a:r>
            <a:endParaRPr/>
          </a:p>
          <a:p>
            <a:pPr indent="0" lvl="0" marL="0" rtl="0" algn="l">
              <a:lnSpc>
                <a:spcPct val="100000"/>
              </a:lnSpc>
              <a:spcBef>
                <a:spcPts val="900"/>
              </a:spcBef>
              <a:spcAft>
                <a:spcPts val="0"/>
              </a:spcAft>
              <a:buSzPct val="100000"/>
              <a:buNone/>
            </a:pPr>
            <a:r>
              <a:rPr lang="en-US"/>
              <a:t>Receptive communication</a:t>
            </a:r>
            <a:endParaRPr/>
          </a:p>
          <a:p>
            <a:pPr indent="0" lvl="0" marL="0" rtl="0" algn="l">
              <a:lnSpc>
                <a:spcPct val="100000"/>
              </a:lnSpc>
              <a:spcBef>
                <a:spcPts val="900"/>
              </a:spcBef>
              <a:spcAft>
                <a:spcPts val="0"/>
              </a:spcAft>
              <a:buSzPct val="100000"/>
              <a:buNone/>
            </a:pPr>
            <a:r>
              <a:rPr lang="en-US"/>
              <a:t>Expressive communication-requesting help, asking questions</a:t>
            </a:r>
            <a:endParaRPr/>
          </a:p>
          <a:p>
            <a:pPr indent="0" lvl="0" marL="0" rtl="0" algn="l">
              <a:lnSpc>
                <a:spcPct val="100000"/>
              </a:lnSpc>
              <a:spcBef>
                <a:spcPts val="900"/>
              </a:spcBef>
              <a:spcAft>
                <a:spcPts val="0"/>
              </a:spcAft>
              <a:buSzPct val="100000"/>
              <a:buNone/>
            </a:pPr>
            <a:r>
              <a:rPr lang="en-US"/>
              <a:t>Planning and organizing</a:t>
            </a:r>
            <a:endParaRPr/>
          </a:p>
          <a:p>
            <a:pPr indent="0" lvl="0" marL="0" rtl="0" algn="l">
              <a:lnSpc>
                <a:spcPct val="100000"/>
              </a:lnSpc>
              <a:spcBef>
                <a:spcPts val="900"/>
              </a:spcBef>
              <a:spcAft>
                <a:spcPts val="0"/>
              </a:spcAft>
              <a:buSzPct val="100000"/>
              <a:buNone/>
            </a:pPr>
            <a:r>
              <a:rPr lang="en-US"/>
              <a:t>Managing Time</a:t>
            </a:r>
            <a:endParaRPr/>
          </a:p>
          <a:p>
            <a:pPr indent="0" lvl="0" marL="0" rtl="0" algn="l">
              <a:lnSpc>
                <a:spcPct val="100000"/>
              </a:lnSpc>
              <a:spcBef>
                <a:spcPts val="900"/>
              </a:spcBef>
              <a:spcAft>
                <a:spcPts val="0"/>
              </a:spcAft>
              <a:buSzPct val="100000"/>
              <a:buNone/>
            </a:pPr>
            <a:r>
              <a:t/>
            </a:r>
            <a:endParaRPr b="1"/>
          </a:p>
          <a:p>
            <a:pPr indent="0" lvl="0" marL="0" rtl="0" algn="l">
              <a:lnSpc>
                <a:spcPct val="100000"/>
              </a:lnSpc>
              <a:spcBef>
                <a:spcPts val="900"/>
              </a:spcBef>
              <a:spcAft>
                <a:spcPts val="0"/>
              </a:spcAft>
              <a:buSzPct val="100000"/>
              <a:buNone/>
            </a:pPr>
            <a:r>
              <a:rPr b="1" lang="en-US"/>
              <a:t>At-Home Activities </a:t>
            </a:r>
            <a:endParaRPr/>
          </a:p>
          <a:p>
            <a:pPr indent="0" lvl="0" marL="0" rtl="0" algn="l">
              <a:lnSpc>
                <a:spcPct val="100000"/>
              </a:lnSpc>
              <a:spcBef>
                <a:spcPts val="900"/>
              </a:spcBef>
              <a:spcAft>
                <a:spcPts val="0"/>
              </a:spcAft>
              <a:buSzPct val="100000"/>
              <a:buNone/>
            </a:pPr>
            <a:r>
              <a:rPr lang="en-US"/>
              <a:t>Use Visual Supports, Timers, and Reward Charts</a:t>
            </a:r>
            <a:endParaRPr/>
          </a:p>
          <a:p>
            <a:pPr indent="0" lvl="0" marL="0" rtl="0" algn="l">
              <a:lnSpc>
                <a:spcPct val="100000"/>
              </a:lnSpc>
              <a:spcBef>
                <a:spcPts val="900"/>
              </a:spcBef>
              <a:spcAft>
                <a:spcPts val="0"/>
              </a:spcAft>
              <a:buSzPct val="100000"/>
              <a:buNone/>
            </a:pPr>
            <a:r>
              <a:rPr lang="en-US"/>
              <a:t>Chores-video modeling</a:t>
            </a:r>
            <a:endParaRPr/>
          </a:p>
          <a:p>
            <a:pPr indent="0" lvl="0" marL="0" rtl="0" algn="l">
              <a:lnSpc>
                <a:spcPct val="100000"/>
              </a:lnSpc>
              <a:spcBef>
                <a:spcPts val="900"/>
              </a:spcBef>
              <a:spcAft>
                <a:spcPts val="0"/>
              </a:spcAft>
              <a:buSzPct val="100000"/>
              <a:buNone/>
            </a:pPr>
            <a:r>
              <a:rPr lang="en-US"/>
              <a:t>Older kids-keep a calendar or planner</a:t>
            </a:r>
            <a:endParaRPr/>
          </a:p>
          <a:p>
            <a:pPr indent="0" lvl="0" marL="0" rtl="0" algn="l">
              <a:lnSpc>
                <a:spcPct val="100000"/>
              </a:lnSpc>
              <a:spcBef>
                <a:spcPts val="900"/>
              </a:spcBef>
              <a:spcAft>
                <a:spcPts val="0"/>
              </a:spcAft>
              <a:buSzPct val="100000"/>
              <a:buNone/>
            </a:pPr>
            <a:r>
              <a:rPr lang="en-US"/>
              <a:t>	  -help with meal planning and preparation</a:t>
            </a:r>
            <a:endParaRPr/>
          </a:p>
        </p:txBody>
      </p:sp>
      <p:pic>
        <p:nvPicPr>
          <p:cNvPr id="241" name="Google Shape;241;p10"/>
          <p:cNvPicPr preferRelativeResize="0"/>
          <p:nvPr/>
        </p:nvPicPr>
        <p:blipFill rotWithShape="1">
          <a:blip r:embed="rId3">
            <a:alphaModFix/>
          </a:blip>
          <a:srcRect b="0" l="0" r="0" t="0"/>
          <a:stretch/>
        </p:blipFill>
        <p:spPr>
          <a:xfrm>
            <a:off x="6767512" y="4696736"/>
            <a:ext cx="3781425" cy="1209675"/>
          </a:xfrm>
          <a:prstGeom prst="rect">
            <a:avLst/>
          </a:prstGeom>
          <a:noFill/>
          <a:ln>
            <a:noFill/>
          </a:ln>
        </p:spPr>
      </p:pic>
      <p:pic>
        <p:nvPicPr>
          <p:cNvPr id="242" name="Google Shape;242;p10"/>
          <p:cNvPicPr preferRelativeResize="0"/>
          <p:nvPr/>
        </p:nvPicPr>
        <p:blipFill rotWithShape="1">
          <a:blip r:embed="rId4">
            <a:alphaModFix/>
          </a:blip>
          <a:srcRect b="0" l="0" r="0" t="0"/>
          <a:stretch/>
        </p:blipFill>
        <p:spPr>
          <a:xfrm>
            <a:off x="7153275" y="2733675"/>
            <a:ext cx="2857500" cy="1600200"/>
          </a:xfrm>
          <a:prstGeom prst="rect">
            <a:avLst/>
          </a:prstGeom>
          <a:noFill/>
          <a:ln>
            <a:noFill/>
          </a:ln>
        </p:spPr>
      </p:pic>
      <p:pic>
        <p:nvPicPr>
          <p:cNvPr id="243" name="Google Shape;243;p10"/>
          <p:cNvPicPr preferRelativeResize="0"/>
          <p:nvPr/>
        </p:nvPicPr>
        <p:blipFill rotWithShape="1">
          <a:blip r:embed="rId5">
            <a:alphaModFix/>
          </a:blip>
          <a:srcRect b="0" l="0" r="0" t="0"/>
          <a:stretch/>
        </p:blipFill>
        <p:spPr>
          <a:xfrm>
            <a:off x="3820426" y="3993356"/>
            <a:ext cx="2436599" cy="6810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1"/>
          <p:cNvSpPr txBox="1"/>
          <p:nvPr>
            <p:ph type="title"/>
          </p:nvPr>
        </p:nvSpPr>
        <p:spPr>
          <a:xfrm>
            <a:off x="1014608" y="350320"/>
            <a:ext cx="10789084"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100"/>
              <a:buFont typeface="Century Gothic"/>
              <a:buNone/>
            </a:pPr>
            <a:r>
              <a:rPr lang="en-US" sz="4100"/>
              <a:t>What are </a:t>
            </a:r>
            <a:r>
              <a:rPr b="1" lang="en-US" sz="4100"/>
              <a:t>sensorimotor/gross motor skills</a:t>
            </a:r>
            <a:r>
              <a:rPr lang="en-US" sz="4100"/>
              <a:t>?</a:t>
            </a:r>
            <a:endParaRPr sz="4100"/>
          </a:p>
        </p:txBody>
      </p:sp>
      <p:sp>
        <p:nvSpPr>
          <p:cNvPr id="249" name="Google Shape;249;p11"/>
          <p:cNvSpPr txBox="1"/>
          <p:nvPr>
            <p:ph idx="1" type="body"/>
          </p:nvPr>
        </p:nvSpPr>
        <p:spPr>
          <a:xfrm>
            <a:off x="1066800" y="1546698"/>
            <a:ext cx="10058400" cy="459272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0000"/>
              <a:buNone/>
            </a:pPr>
            <a:r>
              <a:rPr b="1" lang="en-US"/>
              <a:t>Define: </a:t>
            </a:r>
            <a:endParaRPr/>
          </a:p>
          <a:p>
            <a:pPr indent="0" lvl="0" marL="0" rtl="0" algn="l">
              <a:lnSpc>
                <a:spcPct val="100000"/>
              </a:lnSpc>
              <a:spcBef>
                <a:spcPts val="900"/>
              </a:spcBef>
              <a:spcAft>
                <a:spcPts val="0"/>
              </a:spcAft>
              <a:buSzPct val="100000"/>
              <a:buNone/>
            </a:pPr>
            <a:r>
              <a:rPr b="1" lang="en-US"/>
              <a:t>Sensorimotor/Gross Motor Skills are defined as “skills that involve the process of receiving sensory messages (sensory input) and producing a response (motor output)”. </a:t>
            </a:r>
            <a:endParaRPr/>
          </a:p>
          <a:p>
            <a:pPr indent="0" lvl="0" marL="0" rtl="0" algn="l">
              <a:lnSpc>
                <a:spcPct val="100000"/>
              </a:lnSpc>
              <a:spcBef>
                <a:spcPts val="900"/>
              </a:spcBef>
              <a:spcAft>
                <a:spcPts val="0"/>
              </a:spcAft>
              <a:buSzPct val="100000"/>
              <a:buNone/>
            </a:pPr>
            <a:r>
              <a:t/>
            </a:r>
            <a:endParaRPr b="1"/>
          </a:p>
          <a:p>
            <a:pPr indent="0" lvl="0" marL="0" rtl="0" algn="l">
              <a:lnSpc>
                <a:spcPct val="100000"/>
              </a:lnSpc>
              <a:spcBef>
                <a:spcPts val="900"/>
              </a:spcBef>
              <a:spcAft>
                <a:spcPts val="0"/>
              </a:spcAft>
              <a:buSzPct val="100000"/>
              <a:buNone/>
            </a:pPr>
            <a:r>
              <a:rPr b="1" lang="en-US"/>
              <a:t>Skills:</a:t>
            </a:r>
            <a:endParaRPr/>
          </a:p>
          <a:p>
            <a:pPr indent="0" lvl="0" marL="0" rtl="0" algn="l">
              <a:lnSpc>
                <a:spcPct val="100000"/>
              </a:lnSpc>
              <a:spcBef>
                <a:spcPts val="900"/>
              </a:spcBef>
              <a:spcAft>
                <a:spcPts val="0"/>
              </a:spcAft>
              <a:buSzPct val="100000"/>
              <a:buNone/>
            </a:pPr>
            <a:r>
              <a:rPr lang="en-US"/>
              <a:t>Expanding vocabulary-action words, descriptive words, prepositions</a:t>
            </a:r>
            <a:endParaRPr/>
          </a:p>
          <a:p>
            <a:pPr indent="0" lvl="0" marL="0" rtl="0" algn="l">
              <a:lnSpc>
                <a:spcPct val="100000"/>
              </a:lnSpc>
              <a:spcBef>
                <a:spcPts val="900"/>
              </a:spcBef>
              <a:spcAft>
                <a:spcPts val="0"/>
              </a:spcAft>
              <a:buSzPct val="100000"/>
              <a:buNone/>
            </a:pPr>
            <a:r>
              <a:rPr lang="en-US"/>
              <a:t>Imitation-importance of motor imitation</a:t>
            </a:r>
            <a:endParaRPr/>
          </a:p>
          <a:p>
            <a:pPr indent="0" lvl="0" marL="0" rtl="0" algn="l">
              <a:lnSpc>
                <a:spcPct val="100000"/>
              </a:lnSpc>
              <a:spcBef>
                <a:spcPts val="900"/>
              </a:spcBef>
              <a:spcAft>
                <a:spcPts val="0"/>
              </a:spcAft>
              <a:buSzPct val="100000"/>
              <a:buNone/>
            </a:pPr>
            <a:r>
              <a:rPr lang="en-US"/>
              <a:t>Memory/sequencing-word combinations reinforced by sequencing motor movements</a:t>
            </a:r>
            <a:endParaRPr/>
          </a:p>
          <a:p>
            <a:pPr indent="0" lvl="0" marL="0" rtl="0" algn="l">
              <a:lnSpc>
                <a:spcPct val="100000"/>
              </a:lnSpc>
              <a:spcBef>
                <a:spcPts val="900"/>
              </a:spcBef>
              <a:spcAft>
                <a:spcPts val="0"/>
              </a:spcAft>
              <a:buSzPct val="100000"/>
              <a:buNone/>
            </a:pPr>
            <a:r>
              <a:t/>
            </a:r>
            <a:endParaRPr b="1"/>
          </a:p>
          <a:p>
            <a:pPr indent="0" lvl="0" marL="0" rtl="0" algn="l">
              <a:lnSpc>
                <a:spcPct val="100000"/>
              </a:lnSpc>
              <a:spcBef>
                <a:spcPts val="900"/>
              </a:spcBef>
              <a:spcAft>
                <a:spcPts val="0"/>
              </a:spcAft>
              <a:buSzPct val="100000"/>
              <a:buNone/>
            </a:pPr>
            <a:r>
              <a:rPr b="1" lang="en-US"/>
              <a:t>At-Home Activities </a:t>
            </a:r>
            <a:endParaRPr/>
          </a:p>
          <a:p>
            <a:pPr indent="0" lvl="0" marL="0" rtl="0" algn="l">
              <a:lnSpc>
                <a:spcPct val="100000"/>
              </a:lnSpc>
              <a:spcBef>
                <a:spcPts val="900"/>
              </a:spcBef>
              <a:spcAft>
                <a:spcPts val="0"/>
              </a:spcAft>
              <a:buSzPct val="100000"/>
              <a:buNone/>
            </a:pPr>
            <a:r>
              <a:rPr lang="en-US"/>
              <a:t>GiGi’s Playhouse virtual classes</a:t>
            </a:r>
            <a:endParaRPr/>
          </a:p>
          <a:p>
            <a:pPr indent="0" lvl="0" marL="0" rtl="0" algn="l">
              <a:lnSpc>
                <a:spcPct val="100000"/>
              </a:lnSpc>
              <a:spcBef>
                <a:spcPts val="900"/>
              </a:spcBef>
              <a:spcAft>
                <a:spcPts val="0"/>
              </a:spcAft>
              <a:buSzPct val="100000"/>
              <a:buNone/>
            </a:pPr>
            <a:r>
              <a:rPr lang="en-US"/>
              <a:t>Yoga</a:t>
            </a:r>
            <a:endParaRPr/>
          </a:p>
          <a:p>
            <a:pPr indent="0" lvl="0" marL="0" rtl="0" algn="l">
              <a:lnSpc>
                <a:spcPct val="100000"/>
              </a:lnSpc>
              <a:spcBef>
                <a:spcPts val="900"/>
              </a:spcBef>
              <a:spcAft>
                <a:spcPts val="0"/>
              </a:spcAft>
              <a:buSzPct val="100000"/>
              <a:buNone/>
            </a:pPr>
            <a:r>
              <a:rPr lang="en-US"/>
              <a:t>Obstacle Course</a:t>
            </a:r>
            <a:endParaRPr/>
          </a:p>
          <a:p>
            <a:pPr indent="0" lvl="0" marL="0" rtl="0" algn="l">
              <a:lnSpc>
                <a:spcPct val="100000"/>
              </a:lnSpc>
              <a:spcBef>
                <a:spcPts val="900"/>
              </a:spcBef>
              <a:spcAft>
                <a:spcPts val="0"/>
              </a:spcAft>
              <a:buSzPct val="100000"/>
              <a:buNone/>
            </a:pPr>
            <a:r>
              <a:rPr lang="en-US"/>
              <a:t>Water play-great to pair with books (e.g., Mrs. Wishy Washy, The Pigeon Needs a Bath)</a:t>
            </a:r>
            <a:endParaRPr/>
          </a:p>
          <a:p>
            <a:pPr indent="0" lvl="0" marL="0" rtl="0" algn="l">
              <a:lnSpc>
                <a:spcPct val="100000"/>
              </a:lnSpc>
              <a:spcBef>
                <a:spcPts val="900"/>
              </a:spcBef>
              <a:spcAft>
                <a:spcPts val="0"/>
              </a:spcAft>
              <a:buSzPct val="100000"/>
              <a:buNone/>
            </a:pPr>
            <a:r>
              <a:t/>
            </a:r>
            <a:endParaRPr/>
          </a:p>
        </p:txBody>
      </p:sp>
      <p:pic>
        <p:nvPicPr>
          <p:cNvPr id="250" name="Google Shape;250;p11"/>
          <p:cNvPicPr preferRelativeResize="0"/>
          <p:nvPr/>
        </p:nvPicPr>
        <p:blipFill rotWithShape="1">
          <a:blip r:embed="rId3">
            <a:alphaModFix/>
          </a:blip>
          <a:srcRect b="0" l="0" r="0" t="0"/>
          <a:stretch/>
        </p:blipFill>
        <p:spPr>
          <a:xfrm>
            <a:off x="7391400" y="4054041"/>
            <a:ext cx="2524125" cy="14135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12"/>
          <p:cNvSpPr txBox="1"/>
          <p:nvPr>
            <p:ph type="title"/>
          </p:nvPr>
        </p:nvSpPr>
        <p:spPr>
          <a:xfrm>
            <a:off x="6439042" y="550174"/>
            <a:ext cx="5207575" cy="17182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700"/>
              <a:buFont typeface="Century Gothic"/>
              <a:buNone/>
            </a:pPr>
            <a:r>
              <a:rPr lang="en-US" sz="3700"/>
              <a:t>What are skills for </a:t>
            </a:r>
            <a:r>
              <a:rPr b="1" lang="en-US" sz="3700"/>
              <a:t>social participation</a:t>
            </a:r>
            <a:r>
              <a:rPr lang="en-US" sz="3700"/>
              <a:t>?</a:t>
            </a:r>
            <a:endParaRPr sz="3700"/>
          </a:p>
        </p:txBody>
      </p:sp>
      <p:sp>
        <p:nvSpPr>
          <p:cNvPr id="256" name="Google Shape;256;p12"/>
          <p:cNvSpPr/>
          <p:nvPr/>
        </p:nvSpPr>
        <p:spPr>
          <a:xfrm>
            <a:off x="-1866" y="0"/>
            <a:ext cx="63443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57" name="Google Shape;257;p12"/>
          <p:cNvSpPr/>
          <p:nvPr/>
        </p:nvSpPr>
        <p:spPr>
          <a:xfrm>
            <a:off x="243024" y="253548"/>
            <a:ext cx="5851795" cy="6384816"/>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12"/>
          <p:cNvPicPr preferRelativeResize="0"/>
          <p:nvPr/>
        </p:nvPicPr>
        <p:blipFill rotWithShape="1">
          <a:blip r:embed="rId3">
            <a:alphaModFix/>
          </a:blip>
          <a:srcRect b="0" l="17935" r="22391" t="-709"/>
          <a:stretch/>
        </p:blipFill>
        <p:spPr>
          <a:xfrm>
            <a:off x="313488" y="387976"/>
            <a:ext cx="5735542" cy="5929230"/>
          </a:xfrm>
          <a:prstGeom prst="rect">
            <a:avLst/>
          </a:prstGeom>
          <a:noFill/>
          <a:ln>
            <a:noFill/>
          </a:ln>
        </p:spPr>
      </p:pic>
      <p:sp>
        <p:nvSpPr>
          <p:cNvPr id="259" name="Google Shape;259;p12"/>
          <p:cNvSpPr txBox="1"/>
          <p:nvPr>
            <p:ph idx="1" type="body"/>
          </p:nvPr>
        </p:nvSpPr>
        <p:spPr>
          <a:xfrm>
            <a:off x="6587324" y="1975414"/>
            <a:ext cx="5224449" cy="440595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SzPct val="100000"/>
              <a:buNone/>
            </a:pPr>
            <a:r>
              <a:rPr b="1" lang="en-US"/>
              <a:t>Define</a:t>
            </a:r>
            <a:endParaRPr/>
          </a:p>
          <a:p>
            <a:pPr indent="0" lvl="0" marL="0" rtl="0" algn="l">
              <a:lnSpc>
                <a:spcPct val="100000"/>
              </a:lnSpc>
              <a:spcBef>
                <a:spcPts val="900"/>
              </a:spcBef>
              <a:spcAft>
                <a:spcPts val="0"/>
              </a:spcAft>
              <a:buSzPct val="100000"/>
              <a:buNone/>
            </a:pPr>
            <a:r>
              <a:rPr b="0" i="0" lang="en-US">
                <a:solidFill>
                  <a:srgbClr val="555555"/>
                </a:solidFill>
                <a:latin typeface="Century Gothic"/>
                <a:ea typeface="Century Gothic"/>
                <a:cs typeface="Century Gothic"/>
                <a:sym typeface="Century Gothic"/>
              </a:rPr>
              <a:t>Social skills are a set of rules that people use to interact and communicate with each other. Good social skills are important as they help us to establish relationships and encourage behaviors that are age-appropriate and culturally acceptable. Social skills include verbal and non-verbal communications, personal coping skills, and interpersonal interactions.</a:t>
            </a:r>
            <a:endParaRPr b="1">
              <a:latin typeface="Century Gothic"/>
              <a:ea typeface="Century Gothic"/>
              <a:cs typeface="Century Gothic"/>
              <a:sym typeface="Century Gothic"/>
            </a:endParaRPr>
          </a:p>
          <a:p>
            <a:pPr indent="0" lvl="0" marL="0" rtl="0" algn="l">
              <a:lnSpc>
                <a:spcPct val="100000"/>
              </a:lnSpc>
              <a:spcBef>
                <a:spcPts val="900"/>
              </a:spcBef>
              <a:spcAft>
                <a:spcPts val="0"/>
              </a:spcAft>
              <a:buSzPct val="100000"/>
              <a:buNone/>
            </a:pPr>
            <a:r>
              <a:t/>
            </a:r>
            <a:endParaRPr b="1"/>
          </a:p>
          <a:p>
            <a:pPr indent="0" lvl="0" marL="0" rtl="0" algn="l">
              <a:lnSpc>
                <a:spcPct val="100000"/>
              </a:lnSpc>
              <a:spcBef>
                <a:spcPts val="900"/>
              </a:spcBef>
              <a:spcAft>
                <a:spcPts val="0"/>
              </a:spcAft>
              <a:buSzPct val="100000"/>
              <a:buNone/>
            </a:pPr>
            <a:r>
              <a:rPr b="1" lang="en-US"/>
              <a:t>Skills:</a:t>
            </a:r>
            <a:endParaRPr/>
          </a:p>
          <a:p>
            <a:pPr indent="0" lvl="0" marL="0" rtl="0" algn="l">
              <a:lnSpc>
                <a:spcPct val="100000"/>
              </a:lnSpc>
              <a:spcBef>
                <a:spcPts val="900"/>
              </a:spcBef>
              <a:spcAft>
                <a:spcPts val="0"/>
              </a:spcAft>
              <a:buSzPct val="100000"/>
              <a:buNone/>
            </a:pPr>
            <a:r>
              <a:rPr lang="en-US"/>
              <a:t>Active listening</a:t>
            </a:r>
            <a:endParaRPr/>
          </a:p>
          <a:p>
            <a:pPr indent="0" lvl="0" marL="0" rtl="0" algn="l">
              <a:lnSpc>
                <a:spcPct val="100000"/>
              </a:lnSpc>
              <a:spcBef>
                <a:spcPts val="900"/>
              </a:spcBef>
              <a:spcAft>
                <a:spcPts val="0"/>
              </a:spcAft>
              <a:buSzPct val="100000"/>
              <a:buNone/>
            </a:pPr>
            <a:r>
              <a:rPr lang="en-US"/>
              <a:t>Reaching a compromise</a:t>
            </a:r>
            <a:endParaRPr/>
          </a:p>
          <a:p>
            <a:pPr indent="0" lvl="0" marL="0" rtl="0" algn="l">
              <a:lnSpc>
                <a:spcPct val="100000"/>
              </a:lnSpc>
              <a:spcBef>
                <a:spcPts val="900"/>
              </a:spcBef>
              <a:spcAft>
                <a:spcPts val="0"/>
              </a:spcAft>
              <a:buSzPct val="100000"/>
              <a:buNone/>
            </a:pPr>
            <a:r>
              <a:rPr lang="en-US"/>
              <a:t>Expressing Empathy</a:t>
            </a:r>
            <a:endParaRPr b="1"/>
          </a:p>
          <a:p>
            <a:pPr indent="0" lvl="0" marL="0" rtl="0" algn="l">
              <a:lnSpc>
                <a:spcPct val="100000"/>
              </a:lnSpc>
              <a:spcBef>
                <a:spcPts val="900"/>
              </a:spcBef>
              <a:spcAft>
                <a:spcPts val="0"/>
              </a:spcAft>
              <a:buSzPct val="100000"/>
              <a:buNone/>
            </a:pPr>
            <a:r>
              <a:rPr b="1" lang="en-US"/>
              <a:t>At-Home Activities:</a:t>
            </a:r>
            <a:endParaRPr/>
          </a:p>
          <a:p>
            <a:pPr indent="0" lvl="0" marL="0" rtl="0" algn="l">
              <a:lnSpc>
                <a:spcPct val="100000"/>
              </a:lnSpc>
              <a:spcBef>
                <a:spcPts val="900"/>
              </a:spcBef>
              <a:spcAft>
                <a:spcPts val="0"/>
              </a:spcAft>
              <a:buSzPct val="100000"/>
              <a:buNone/>
            </a:pPr>
            <a:r>
              <a:rPr lang="en-US"/>
              <a:t>Conversation topic bag</a:t>
            </a:r>
            <a:endParaRPr/>
          </a:p>
          <a:p>
            <a:pPr indent="0" lvl="0" marL="0" rtl="0" algn="l">
              <a:lnSpc>
                <a:spcPct val="100000"/>
              </a:lnSpc>
              <a:spcBef>
                <a:spcPts val="900"/>
              </a:spcBef>
              <a:spcAft>
                <a:spcPts val="0"/>
              </a:spcAft>
              <a:buSzPct val="100000"/>
              <a:buNone/>
            </a:pPr>
            <a:r>
              <a:rPr lang="en-US"/>
              <a:t>Role play social situations</a:t>
            </a:r>
            <a:endParaRPr/>
          </a:p>
          <a:p>
            <a:pPr indent="0" lvl="0" marL="0" rtl="0" algn="l">
              <a:lnSpc>
                <a:spcPct val="100000"/>
              </a:lnSpc>
              <a:spcBef>
                <a:spcPts val="900"/>
              </a:spcBef>
              <a:spcAft>
                <a:spcPts val="0"/>
              </a:spcAft>
              <a:buSzPct val="100000"/>
              <a:buNone/>
            </a:pPr>
            <a:r>
              <a:rPr lang="en-US"/>
              <a:t>Social Stories</a:t>
            </a:r>
            <a:endParaRPr/>
          </a:p>
        </p:txBody>
      </p:sp>
      <p:sp>
        <p:nvSpPr>
          <p:cNvPr id="260" name="Google Shape;260;p12"/>
          <p:cNvSpPr txBox="1"/>
          <p:nvPr/>
        </p:nvSpPr>
        <p:spPr>
          <a:xfrm>
            <a:off x="1865854" y="6135144"/>
            <a:ext cx="492951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dk1"/>
                </a:solidFill>
                <a:latin typeface="Century Gothic"/>
                <a:ea typeface="Century Gothic"/>
                <a:cs typeface="Century Gothic"/>
                <a:sym typeface="Century Gothic"/>
              </a:rPr>
              <a:t>Photo: https://www.123rf.com/stock-photo/down_syndrome.html</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p13"/>
          <p:cNvSpPr/>
          <p:nvPr/>
        </p:nvSpPr>
        <p:spPr>
          <a:xfrm>
            <a:off x="234696" y="237744"/>
            <a:ext cx="11722608"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800"/>
              <a:buFont typeface="Century Gothic"/>
              <a:buNone/>
            </a:pPr>
            <a:r>
              <a:rPr lang="en-US"/>
              <a:t>Resources:</a:t>
            </a:r>
            <a:endParaRPr/>
          </a:p>
        </p:txBody>
      </p:sp>
      <p:sp>
        <p:nvSpPr>
          <p:cNvPr id="267" name="Google Shape;267;p13"/>
          <p:cNvSpPr txBox="1"/>
          <p:nvPr/>
        </p:nvSpPr>
        <p:spPr>
          <a:xfrm>
            <a:off x="1066800" y="2103120"/>
            <a:ext cx="6485467" cy="393192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262626"/>
              </a:buClr>
              <a:buSzPts val="1800"/>
              <a:buFont typeface="Garamond"/>
              <a:buChar char="◦"/>
            </a:pPr>
            <a:r>
              <a:rPr lang="en-US" sz="1800">
                <a:solidFill>
                  <a:schemeClr val="dk1"/>
                </a:solidFill>
                <a:latin typeface="Century Gothic"/>
                <a:ea typeface="Century Gothic"/>
                <a:cs typeface="Century Gothic"/>
                <a:sym typeface="Century Gothic"/>
              </a:rPr>
              <a:t>National Down Syndrome Society</a:t>
            </a:r>
            <a:endParaRPr sz="1800" u="sng">
              <a:solidFill>
                <a:schemeClr val="dk1"/>
              </a:solidFill>
              <a:latin typeface="Century Gothic"/>
              <a:ea typeface="Century Gothic"/>
              <a:cs typeface="Century Gothic"/>
              <a:sym typeface="Century Gothic"/>
              <a:hlinkClick r:id="rId3">
                <a:extLst>
                  <a:ext uri="{A12FA001-AC4F-418D-AE19-62706E023703}">
                    <ahyp:hlinkClr val="tx"/>
                  </a:ext>
                </a:extLst>
              </a:hlinkClick>
            </a:endParaRPr>
          </a:p>
          <a:p>
            <a:pPr indent="0" lvl="0" marL="0" marR="0" rtl="0" algn="l">
              <a:spcBef>
                <a:spcPts val="600"/>
              </a:spcBef>
              <a:spcAft>
                <a:spcPts val="0"/>
              </a:spcAft>
              <a:buNone/>
            </a:pPr>
            <a:r>
              <a:rPr lang="en-US" sz="1800" u="sng">
                <a:solidFill>
                  <a:schemeClr val="dk1"/>
                </a:solidFill>
                <a:latin typeface="Century Gothic"/>
                <a:ea typeface="Century Gothic"/>
                <a:cs typeface="Century Gothic"/>
                <a:sym typeface="Century Gothic"/>
                <a:hlinkClick r:id="rId4">
                  <a:extLst>
                    <a:ext uri="{A12FA001-AC4F-418D-AE19-62706E023703}">
                      <ahyp:hlinkClr val="tx"/>
                    </a:ext>
                  </a:extLst>
                </a:hlinkClick>
              </a:rPr>
              <a:t>Resources | National Down Syndrome Society (NDSS)</a:t>
            </a:r>
            <a:endParaRPr sz="1800">
              <a:solidFill>
                <a:schemeClr val="dk1"/>
              </a:solidFill>
              <a:latin typeface="Century Gothic"/>
              <a:ea typeface="Century Gothic"/>
              <a:cs typeface="Century Gothic"/>
              <a:sym typeface="Century Gothic"/>
            </a:endParaRPr>
          </a:p>
          <a:p>
            <a:pPr indent="114300" lvl="0" marL="0" marR="0" rtl="0" algn="l">
              <a:spcBef>
                <a:spcPts val="600"/>
              </a:spcBef>
              <a:spcAft>
                <a:spcPts val="0"/>
              </a:spcAft>
              <a:buClr>
                <a:srgbClr val="262626"/>
              </a:buClr>
              <a:buSzPts val="1800"/>
              <a:buFont typeface="Garamond"/>
              <a:buNone/>
            </a:pPr>
            <a:r>
              <a:t/>
            </a:r>
            <a:endParaRPr sz="1800">
              <a:solidFill>
                <a:schemeClr val="dk1"/>
              </a:solidFill>
              <a:latin typeface="Century Gothic"/>
              <a:ea typeface="Century Gothic"/>
              <a:cs typeface="Century Gothic"/>
              <a:sym typeface="Century Gothic"/>
            </a:endParaRPr>
          </a:p>
          <a:p>
            <a:pPr indent="0" lvl="0" marL="0" marR="0" rtl="0" algn="l">
              <a:spcBef>
                <a:spcPts val="600"/>
              </a:spcBef>
              <a:spcAft>
                <a:spcPts val="0"/>
              </a:spcAft>
              <a:buClr>
                <a:srgbClr val="262626"/>
              </a:buClr>
              <a:buSzPts val="1800"/>
              <a:buFont typeface="Garamond"/>
              <a:buChar char="◦"/>
            </a:pPr>
            <a:r>
              <a:rPr lang="en-US" sz="1800">
                <a:solidFill>
                  <a:schemeClr val="dk1"/>
                </a:solidFill>
                <a:latin typeface="Century Gothic"/>
                <a:ea typeface="Century Gothic"/>
                <a:cs typeface="Century Gothic"/>
                <a:sym typeface="Century Gothic"/>
              </a:rPr>
              <a:t>Books:</a:t>
            </a:r>
            <a:endParaRPr/>
          </a:p>
          <a:p>
            <a:pPr indent="0" lvl="0" marL="0" marR="0" rtl="0" algn="l">
              <a:spcBef>
                <a:spcPts val="600"/>
              </a:spcBef>
              <a:spcAft>
                <a:spcPts val="0"/>
              </a:spcAft>
              <a:buNone/>
            </a:pPr>
            <a:r>
              <a:rPr lang="en-US" sz="1800" u="sng">
                <a:solidFill>
                  <a:schemeClr val="dk1"/>
                </a:solidFill>
                <a:latin typeface="Century Gothic"/>
                <a:ea typeface="Century Gothic"/>
                <a:cs typeface="Century Gothic"/>
                <a:sym typeface="Century Gothic"/>
              </a:rPr>
              <a:t>Early Communication Skills for Children with Down Syndrome: A Guide for Parents and Professionals (Topics in Down Syndrome)</a:t>
            </a:r>
            <a:r>
              <a:rPr lang="en-US" sz="1800">
                <a:solidFill>
                  <a:schemeClr val="dk1"/>
                </a:solidFill>
                <a:latin typeface="Century Gothic"/>
                <a:ea typeface="Century Gothic"/>
                <a:cs typeface="Century Gothic"/>
                <a:sym typeface="Century Gothic"/>
              </a:rPr>
              <a:t> by Libby Kumin</a:t>
            </a:r>
            <a:endParaRPr sz="1800">
              <a:solidFill>
                <a:schemeClr val="dk1"/>
              </a:solidFill>
              <a:latin typeface="Century Gothic"/>
              <a:ea typeface="Century Gothic"/>
              <a:cs typeface="Century Gothic"/>
              <a:sym typeface="Century Gothic"/>
            </a:endParaRPr>
          </a:p>
          <a:p>
            <a:pPr indent="114300" lvl="0" marL="0" marR="0" rtl="0" algn="l">
              <a:spcBef>
                <a:spcPts val="600"/>
              </a:spcBef>
              <a:spcAft>
                <a:spcPts val="0"/>
              </a:spcAft>
              <a:buClr>
                <a:srgbClr val="262626"/>
              </a:buClr>
              <a:buSzPts val="1800"/>
              <a:buFont typeface="Garamond"/>
              <a:buNone/>
            </a:pPr>
            <a:r>
              <a:t/>
            </a:r>
            <a:endParaRPr sz="1800" u="sng">
              <a:solidFill>
                <a:schemeClr val="dk1"/>
              </a:solidFill>
              <a:latin typeface="Century Gothic"/>
              <a:ea typeface="Century Gothic"/>
              <a:cs typeface="Century Gothic"/>
              <a:sym typeface="Century Gothic"/>
            </a:endParaRPr>
          </a:p>
          <a:p>
            <a:pPr indent="0" lvl="0" marL="0" marR="0" rtl="0" algn="l">
              <a:spcBef>
                <a:spcPts val="600"/>
              </a:spcBef>
              <a:spcAft>
                <a:spcPts val="0"/>
              </a:spcAft>
              <a:buNone/>
            </a:pPr>
            <a:r>
              <a:rPr i="0" lang="en-US" sz="1800" u="sng">
                <a:solidFill>
                  <a:schemeClr val="dk1"/>
                </a:solidFill>
                <a:latin typeface="Century Gothic"/>
                <a:ea typeface="Century Gothic"/>
                <a:cs typeface="Century Gothic"/>
                <a:sym typeface="Century Gothic"/>
              </a:rPr>
              <a:t>Helping Children with Down Syndrome Communicate Better: Speech and Language Skills for Ages 6-14 (Topics in Down Syndrome)</a:t>
            </a:r>
            <a:r>
              <a:rPr lang="en-US" sz="1800">
                <a:solidFill>
                  <a:schemeClr val="dk1"/>
                </a:solidFill>
                <a:latin typeface="Century Gothic"/>
                <a:ea typeface="Century Gothic"/>
                <a:cs typeface="Century Gothic"/>
                <a:sym typeface="Century Gothic"/>
              </a:rPr>
              <a:t> by Libby Kumin</a:t>
            </a:r>
            <a:endParaRPr i="0" sz="1800" u="sng">
              <a:solidFill>
                <a:schemeClr val="dk1"/>
              </a:solidFill>
              <a:latin typeface="Century Gothic"/>
              <a:ea typeface="Century Gothic"/>
              <a:cs typeface="Century Gothic"/>
              <a:sym typeface="Century Gothic"/>
            </a:endParaRPr>
          </a:p>
          <a:p>
            <a:pPr indent="114300" lvl="0" marL="0" marR="0" rtl="0" algn="l">
              <a:spcBef>
                <a:spcPts val="600"/>
              </a:spcBef>
              <a:spcAft>
                <a:spcPts val="0"/>
              </a:spcAft>
              <a:buClr>
                <a:srgbClr val="262626"/>
              </a:buClr>
              <a:buSzPts val="1800"/>
              <a:buFont typeface="Garamond"/>
              <a:buNone/>
            </a:pPr>
            <a:r>
              <a:t/>
            </a:r>
            <a:endParaRPr sz="1800">
              <a:solidFill>
                <a:schemeClr val="dk1"/>
              </a:solidFill>
              <a:latin typeface="Century Gothic"/>
              <a:ea typeface="Century Gothic"/>
              <a:cs typeface="Century Gothic"/>
              <a:sym typeface="Century Gothic"/>
            </a:endParaRPr>
          </a:p>
        </p:txBody>
      </p:sp>
      <p:pic>
        <p:nvPicPr>
          <p:cNvPr descr="Books" id="268" name="Google Shape;268;p13"/>
          <p:cNvPicPr preferRelativeResize="0"/>
          <p:nvPr/>
        </p:nvPicPr>
        <p:blipFill rotWithShape="1">
          <a:blip r:embed="rId5">
            <a:alphaModFix/>
          </a:blip>
          <a:srcRect b="0" l="0" r="0" t="0"/>
          <a:stretch/>
        </p:blipFill>
        <p:spPr>
          <a:xfrm>
            <a:off x="8020571" y="2467986"/>
            <a:ext cx="3019646" cy="30196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4"/>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800"/>
              <a:buFont typeface="Century Gothic"/>
              <a:buNone/>
            </a:pPr>
            <a:r>
              <a:rPr lang="en-US"/>
              <a:t>Resources, continued:</a:t>
            </a:r>
            <a:endParaRPr/>
          </a:p>
        </p:txBody>
      </p:sp>
      <p:sp>
        <p:nvSpPr>
          <p:cNvPr id="274" name="Google Shape;274;p14"/>
          <p:cNvSpPr txBox="1"/>
          <p:nvPr/>
        </p:nvSpPr>
        <p:spPr>
          <a:xfrm>
            <a:off x="1066800" y="2103120"/>
            <a:ext cx="6485467" cy="3931920"/>
          </a:xfrm>
          <a:prstGeom prst="rect">
            <a:avLst/>
          </a:prstGeom>
          <a:noFill/>
          <a:ln>
            <a:noFill/>
          </a:ln>
        </p:spPr>
        <p:txBody>
          <a:bodyPr anchorCtr="0" anchor="t" bIns="45700" lIns="91425" spcFirstLastPara="1" rIns="91425" wrap="square" tIns="45700">
            <a:normAutofit/>
          </a:bodyPr>
          <a:lstStyle/>
          <a:p>
            <a:pPr indent="114300" lvl="0" marL="0" marR="0" rtl="0" algn="l">
              <a:spcBef>
                <a:spcPts val="0"/>
              </a:spcBef>
              <a:spcAft>
                <a:spcPts val="0"/>
              </a:spcAft>
              <a:buClr>
                <a:srgbClr val="262626"/>
              </a:buClr>
              <a:buSzPts val="1800"/>
              <a:buFont typeface="Garamond"/>
              <a:buNone/>
            </a:pPr>
            <a:r>
              <a:t/>
            </a:r>
            <a:endParaRPr sz="1800">
              <a:solidFill>
                <a:schemeClr val="dk1"/>
              </a:solidFill>
              <a:latin typeface="Century Gothic"/>
              <a:ea typeface="Century Gothic"/>
              <a:cs typeface="Century Gothic"/>
              <a:sym typeface="Century Gothic"/>
            </a:endParaRPr>
          </a:p>
          <a:p>
            <a:pPr indent="114300" lvl="0" marL="0" marR="0" rtl="0" algn="l">
              <a:spcBef>
                <a:spcPts val="600"/>
              </a:spcBef>
              <a:spcAft>
                <a:spcPts val="0"/>
              </a:spcAft>
              <a:buClr>
                <a:srgbClr val="262626"/>
              </a:buClr>
              <a:buSzPts val="1800"/>
              <a:buFont typeface="Garamond"/>
              <a:buNone/>
            </a:pPr>
            <a:r>
              <a:t/>
            </a:r>
            <a:endParaRPr sz="1800" u="sng">
              <a:solidFill>
                <a:schemeClr val="dk1"/>
              </a:solidFill>
              <a:latin typeface="Century Gothic"/>
              <a:ea typeface="Century Gothic"/>
              <a:cs typeface="Century Gothic"/>
              <a:sym typeface="Century Gothic"/>
            </a:endParaRPr>
          </a:p>
          <a:p>
            <a:pPr indent="114300" lvl="0" marL="0" marR="0" rtl="0" algn="l">
              <a:spcBef>
                <a:spcPts val="600"/>
              </a:spcBef>
              <a:spcAft>
                <a:spcPts val="0"/>
              </a:spcAft>
              <a:buClr>
                <a:srgbClr val="262626"/>
              </a:buClr>
              <a:buSzPts val="1800"/>
              <a:buFont typeface="Garamond"/>
              <a:buNone/>
            </a:pPr>
            <a:r>
              <a:t/>
            </a:r>
            <a:endParaRPr sz="1800">
              <a:solidFill>
                <a:schemeClr val="dk1"/>
              </a:solidFill>
              <a:latin typeface="Century Gothic"/>
              <a:ea typeface="Century Gothic"/>
              <a:cs typeface="Century Gothic"/>
              <a:sym typeface="Century Gothic"/>
            </a:endParaRPr>
          </a:p>
        </p:txBody>
      </p:sp>
      <p:pic>
        <p:nvPicPr>
          <p:cNvPr descr="Books" id="275" name="Google Shape;275;p14"/>
          <p:cNvPicPr preferRelativeResize="0"/>
          <p:nvPr/>
        </p:nvPicPr>
        <p:blipFill rotWithShape="1">
          <a:blip r:embed="rId3">
            <a:alphaModFix/>
          </a:blip>
          <a:srcRect b="0" l="0" r="0" t="0"/>
          <a:stretch/>
        </p:blipFill>
        <p:spPr>
          <a:xfrm>
            <a:off x="8020571" y="2467986"/>
            <a:ext cx="3019646" cy="3019646"/>
          </a:xfrm>
          <a:prstGeom prst="rect">
            <a:avLst/>
          </a:prstGeom>
          <a:noFill/>
          <a:ln>
            <a:noFill/>
          </a:ln>
        </p:spPr>
      </p:pic>
      <p:sp>
        <p:nvSpPr>
          <p:cNvPr id="276" name="Google Shape;276;p14"/>
          <p:cNvSpPr txBox="1"/>
          <p:nvPr/>
        </p:nvSpPr>
        <p:spPr>
          <a:xfrm>
            <a:off x="1066800" y="1810889"/>
            <a:ext cx="6953771"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Gigi’s Playhouse virtual programming</a:t>
            </a:r>
            <a:endParaRPr/>
          </a:p>
          <a:p>
            <a:pPr indent="0" lvl="0" marL="0" marR="0" rtl="0" algn="l">
              <a:spcBef>
                <a:spcPts val="0"/>
              </a:spcBef>
              <a:spcAft>
                <a:spcPts val="0"/>
              </a:spcAft>
              <a:buNone/>
            </a:pPr>
            <a:r>
              <a:rPr lang="en-US" sz="1800" u="sng">
                <a:solidFill>
                  <a:schemeClr val="dk1"/>
                </a:solidFill>
                <a:latin typeface="Century Gothic"/>
                <a:ea typeface="Century Gothic"/>
                <a:cs typeface="Century Gothic"/>
                <a:sym typeface="Century Gothic"/>
                <a:hlinkClick r:id="rId4">
                  <a:extLst>
                    <a:ext uri="{A12FA001-AC4F-418D-AE19-62706E023703}">
                      <ahyp:hlinkClr val="tx"/>
                    </a:ext>
                  </a:extLst>
                </a:hlinkClick>
              </a:rPr>
              <a:t>GiGi's At Home - Virtual programs for individual with Down Syndrome (gigisplayhouse.org)</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800"/>
              <a:buFont typeface="Century Gothic"/>
              <a:buNone/>
            </a:pPr>
            <a:r>
              <a:rPr lang="en-US"/>
              <a:t>Thank You! </a:t>
            </a:r>
            <a:endParaRPr/>
          </a:p>
        </p:txBody>
      </p:sp>
      <p:sp>
        <p:nvSpPr>
          <p:cNvPr id="282" name="Google Shape;282;p15"/>
          <p:cNvSpPr txBox="1"/>
          <p:nvPr>
            <p:ph idx="1" type="body"/>
          </p:nvPr>
        </p:nvSpPr>
        <p:spPr>
          <a:xfrm>
            <a:off x="1078282" y="1909132"/>
            <a:ext cx="5659466" cy="4351338"/>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1800"/>
              <a:buNone/>
            </a:pPr>
            <a:r>
              <a:rPr lang="en-US"/>
              <a:t>Presenter Contact information</a:t>
            </a:r>
            <a:endParaRPr/>
          </a:p>
          <a:p>
            <a:pPr indent="-182880" lvl="0" marL="182880" rtl="0" algn="l">
              <a:lnSpc>
                <a:spcPct val="100000"/>
              </a:lnSpc>
              <a:spcBef>
                <a:spcPts val="900"/>
              </a:spcBef>
              <a:spcAft>
                <a:spcPts val="0"/>
              </a:spcAft>
              <a:buSzPts val="1800"/>
              <a:buNone/>
            </a:pPr>
            <a:r>
              <a:rPr lang="en-US"/>
              <a:t>Denise Bryant, M.A., CCC-SLP, ATP</a:t>
            </a:r>
            <a:endParaRPr/>
          </a:p>
          <a:p>
            <a:pPr indent="-182880" lvl="0" marL="182880" rtl="0" algn="l">
              <a:lnSpc>
                <a:spcPct val="100000"/>
              </a:lnSpc>
              <a:spcBef>
                <a:spcPts val="900"/>
              </a:spcBef>
              <a:spcAft>
                <a:spcPts val="0"/>
              </a:spcAft>
              <a:buSzPts val="1800"/>
              <a:buNone/>
            </a:pPr>
            <a:r>
              <a:rPr lang="en-US"/>
              <a:t>Speech-Language Pathologist</a:t>
            </a:r>
            <a:endParaRPr/>
          </a:p>
          <a:p>
            <a:pPr indent="-182880" lvl="0" marL="182880" rtl="0" algn="l">
              <a:lnSpc>
                <a:spcPct val="100000"/>
              </a:lnSpc>
              <a:spcBef>
                <a:spcPts val="900"/>
              </a:spcBef>
              <a:spcAft>
                <a:spcPts val="0"/>
              </a:spcAft>
              <a:buSzPts val="1800"/>
              <a:buNone/>
            </a:pPr>
            <a:r>
              <a:rPr lang="en-US"/>
              <a:t>Assistive Technology Professional</a:t>
            </a:r>
            <a:endParaRPr/>
          </a:p>
          <a:p>
            <a:pPr indent="-182880" lvl="0" marL="182880" rtl="0" algn="l">
              <a:lnSpc>
                <a:spcPct val="100000"/>
              </a:lnSpc>
              <a:spcBef>
                <a:spcPts val="900"/>
              </a:spcBef>
              <a:spcAft>
                <a:spcPts val="0"/>
              </a:spcAft>
              <a:buSzPts val="1800"/>
              <a:buNone/>
            </a:pPr>
            <a:r>
              <a:rPr lang="en-US"/>
              <a:t>301-424-5200, ext. 212 </a:t>
            </a:r>
            <a:r>
              <a:rPr lang="en-US" u="sng">
                <a:solidFill>
                  <a:schemeClr val="hlink"/>
                </a:solidFill>
                <a:hlinkClick r:id="rId3"/>
              </a:rPr>
              <a:t>dbryant@ttlc.org</a:t>
            </a:r>
            <a:endParaRPr/>
          </a:p>
          <a:p>
            <a:pPr indent="-182880" lvl="0" marL="182880" rtl="0" algn="l">
              <a:lnSpc>
                <a:spcPct val="100000"/>
              </a:lnSpc>
              <a:spcBef>
                <a:spcPts val="900"/>
              </a:spcBef>
              <a:spcAft>
                <a:spcPts val="0"/>
              </a:spcAft>
              <a:buSzPts val="1800"/>
              <a:buNone/>
            </a:pPr>
            <a:r>
              <a:t/>
            </a:r>
            <a:endParaRPr/>
          </a:p>
          <a:p>
            <a:pPr indent="-182880" lvl="0" marL="182880" rtl="0" algn="l">
              <a:lnSpc>
                <a:spcPct val="100000"/>
              </a:lnSpc>
              <a:spcBef>
                <a:spcPts val="900"/>
              </a:spcBef>
              <a:spcAft>
                <a:spcPts val="0"/>
              </a:spcAft>
              <a:buSzPts val="1800"/>
              <a:buNone/>
            </a:pPr>
            <a:r>
              <a:rPr lang="en-US"/>
              <a:t>Ashley Lon, M.S., OTR/L</a:t>
            </a:r>
            <a:endParaRPr/>
          </a:p>
          <a:p>
            <a:pPr indent="-182880" lvl="0" marL="182880" rtl="0" algn="l">
              <a:lnSpc>
                <a:spcPct val="100000"/>
              </a:lnSpc>
              <a:spcBef>
                <a:spcPts val="900"/>
              </a:spcBef>
              <a:spcAft>
                <a:spcPts val="0"/>
              </a:spcAft>
              <a:buSzPts val="1800"/>
              <a:buNone/>
            </a:pPr>
            <a:r>
              <a:rPr lang="en-US"/>
              <a:t>Occupational Therapist</a:t>
            </a:r>
            <a:endParaRPr/>
          </a:p>
          <a:p>
            <a:pPr indent="-182880" lvl="0" marL="182880" rtl="0" algn="l">
              <a:lnSpc>
                <a:spcPct val="100000"/>
              </a:lnSpc>
              <a:spcBef>
                <a:spcPts val="900"/>
              </a:spcBef>
              <a:spcAft>
                <a:spcPts val="0"/>
              </a:spcAft>
              <a:buSzPts val="1800"/>
              <a:buNone/>
            </a:pPr>
            <a:r>
              <a:rPr lang="en-US"/>
              <a:t>301-424-5200, ext. 260</a:t>
            </a:r>
            <a:endParaRPr/>
          </a:p>
          <a:p>
            <a:pPr indent="-182880" lvl="0" marL="182880" rtl="0" algn="l">
              <a:lnSpc>
                <a:spcPct val="100000"/>
              </a:lnSpc>
              <a:spcBef>
                <a:spcPts val="900"/>
              </a:spcBef>
              <a:spcAft>
                <a:spcPts val="0"/>
              </a:spcAft>
              <a:buSzPts val="1800"/>
              <a:buNone/>
            </a:pPr>
            <a:r>
              <a:rPr lang="en-US" u="sng">
                <a:solidFill>
                  <a:schemeClr val="hlink"/>
                </a:solidFill>
                <a:hlinkClick r:id="rId4"/>
              </a:rPr>
              <a:t>alon@ttlc.org</a:t>
            </a:r>
            <a:endParaRPr/>
          </a:p>
          <a:p>
            <a:pPr indent="-182880" lvl="0" marL="182880" rtl="0" algn="l">
              <a:lnSpc>
                <a:spcPct val="100000"/>
              </a:lnSpc>
              <a:spcBef>
                <a:spcPts val="900"/>
              </a:spcBef>
              <a:spcAft>
                <a:spcPts val="0"/>
              </a:spcAft>
              <a:buSzPts val="1800"/>
              <a:buNone/>
            </a:pPr>
            <a:r>
              <a:t/>
            </a:r>
            <a:endParaRPr/>
          </a:p>
          <a:p>
            <a:pPr indent="0" lvl="0" marL="0" rtl="0" algn="l">
              <a:lnSpc>
                <a:spcPct val="100000"/>
              </a:lnSpc>
              <a:spcBef>
                <a:spcPts val="900"/>
              </a:spcBef>
              <a:spcAft>
                <a:spcPts val="0"/>
              </a:spcAft>
              <a:buSzPts val="1800"/>
              <a:buNone/>
            </a:pPr>
            <a:r>
              <a:t/>
            </a:r>
            <a:endParaRPr/>
          </a:p>
        </p:txBody>
      </p:sp>
      <p:sp>
        <p:nvSpPr>
          <p:cNvPr id="283" name="Google Shape;283;p15"/>
          <p:cNvSpPr txBox="1"/>
          <p:nvPr/>
        </p:nvSpPr>
        <p:spPr>
          <a:xfrm>
            <a:off x="6732075" y="1691897"/>
            <a:ext cx="4620432" cy="2101088"/>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For information regarding speech-language therapy and occupational therapy at TLC:</a:t>
            </a:r>
            <a:endParaRPr sz="1800">
              <a:solidFill>
                <a:schemeClr val="dk1"/>
              </a:solidFill>
              <a:latin typeface="Century Gothic"/>
              <a:ea typeface="Century Gothic"/>
              <a:cs typeface="Century Gothic"/>
              <a:sym typeface="Century Gothic"/>
            </a:endParaRPr>
          </a:p>
          <a:p>
            <a:pPr indent="-228600" lvl="0" marL="228600" marR="0" rtl="0" algn="l">
              <a:lnSpc>
                <a:spcPct val="90000"/>
              </a:lnSpc>
              <a:spcBef>
                <a:spcPts val="1000"/>
              </a:spcBef>
              <a:spcAft>
                <a:spcPts val="0"/>
              </a:spcAft>
              <a:buNone/>
            </a:pPr>
            <a:r>
              <a:rPr lang="en-US" sz="1800">
                <a:solidFill>
                  <a:schemeClr val="dk1"/>
                </a:solidFill>
                <a:latin typeface="Century Gothic"/>
                <a:ea typeface="Century Gothic"/>
                <a:cs typeface="Century Gothic"/>
                <a:sym typeface="Century Gothic"/>
              </a:rPr>
              <a:t>Joanna Kolker</a:t>
            </a:r>
            <a:endParaRPr sz="1800">
              <a:solidFill>
                <a:schemeClr val="dk1"/>
              </a:solidFill>
              <a:latin typeface="Century Gothic"/>
              <a:ea typeface="Century Gothic"/>
              <a:cs typeface="Century Gothic"/>
              <a:sym typeface="Century Gothic"/>
            </a:endParaRPr>
          </a:p>
          <a:p>
            <a:pPr indent="-228600" lvl="0" marL="228600" marR="0" rtl="0" algn="l">
              <a:lnSpc>
                <a:spcPct val="90000"/>
              </a:lnSpc>
              <a:spcBef>
                <a:spcPts val="1000"/>
              </a:spcBef>
              <a:spcAft>
                <a:spcPts val="0"/>
              </a:spcAft>
              <a:buNone/>
            </a:pPr>
            <a:r>
              <a:rPr lang="en-US" sz="1800">
                <a:solidFill>
                  <a:schemeClr val="dk1"/>
                </a:solidFill>
                <a:latin typeface="Century Gothic"/>
                <a:ea typeface="Century Gothic"/>
                <a:cs typeface="Century Gothic"/>
                <a:sym typeface="Century Gothic"/>
              </a:rPr>
              <a:t>Audiology and Outpatient Assistant</a:t>
            </a:r>
            <a:endParaRPr sz="1800">
              <a:solidFill>
                <a:schemeClr val="dk1"/>
              </a:solidFill>
              <a:latin typeface="Century Gothic"/>
              <a:ea typeface="Century Gothic"/>
              <a:cs typeface="Century Gothic"/>
              <a:sym typeface="Century Gothic"/>
            </a:endParaRPr>
          </a:p>
          <a:p>
            <a:pPr indent="-228600" lvl="0" marL="228600" marR="0" rtl="0" algn="l">
              <a:lnSpc>
                <a:spcPct val="90000"/>
              </a:lnSpc>
              <a:spcBef>
                <a:spcPts val="1000"/>
              </a:spcBef>
              <a:spcAft>
                <a:spcPts val="0"/>
              </a:spcAft>
              <a:buNone/>
            </a:pPr>
            <a:r>
              <a:rPr lang="en-US" sz="1800">
                <a:solidFill>
                  <a:schemeClr val="dk1"/>
                </a:solidFill>
                <a:latin typeface="Century Gothic"/>
                <a:ea typeface="Century Gothic"/>
                <a:cs typeface="Century Gothic"/>
                <a:sym typeface="Century Gothic"/>
              </a:rPr>
              <a:t>301-424-5200, ext. 159</a:t>
            </a:r>
            <a:endParaRPr sz="1800">
              <a:solidFill>
                <a:schemeClr val="dk1"/>
              </a:solidFill>
              <a:latin typeface="Century Gothic"/>
              <a:ea typeface="Century Gothic"/>
              <a:cs typeface="Century Gothic"/>
              <a:sym typeface="Century Gothic"/>
            </a:endParaRPr>
          </a:p>
          <a:p>
            <a:pPr indent="-228600" lvl="0" marL="228600" marR="0" rtl="0" algn="l">
              <a:lnSpc>
                <a:spcPct val="90000"/>
              </a:lnSpc>
              <a:spcBef>
                <a:spcPts val="1000"/>
              </a:spcBef>
              <a:spcAft>
                <a:spcPts val="0"/>
              </a:spcAft>
              <a:buNone/>
            </a:pPr>
            <a:r>
              <a:rPr lang="en-US" sz="1800" u="sng">
                <a:solidFill>
                  <a:schemeClr val="dk1"/>
                </a:solidFill>
                <a:latin typeface="Century Gothic"/>
                <a:ea typeface="Century Gothic"/>
                <a:cs typeface="Century Gothic"/>
                <a:sym typeface="Century Gothic"/>
                <a:hlinkClick r:id="rId5">
                  <a:extLst>
                    <a:ext uri="{A12FA001-AC4F-418D-AE19-62706E023703}">
                      <ahyp:hlinkClr val="tx"/>
                    </a:ext>
                  </a:extLst>
                </a:hlinkClick>
              </a:rPr>
              <a:t>jkolker@ttlc.org</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 name="Shape 120"/>
        <p:cNvGrpSpPr/>
        <p:nvPr/>
      </p:nvGrpSpPr>
      <p:grpSpPr>
        <a:xfrm>
          <a:off x="0" y="0"/>
          <a:ext cx="0" cy="0"/>
          <a:chOff x="0" y="0"/>
          <a:chExt cx="0" cy="0"/>
        </a:xfrm>
      </p:grpSpPr>
      <p:sp>
        <p:nvSpPr>
          <p:cNvPr id="121" name="Google Shape;121;p2"/>
          <p:cNvSpPr txBox="1"/>
          <p:nvPr/>
        </p:nvSpPr>
        <p:spPr>
          <a:xfrm>
            <a:off x="6846137" y="727626"/>
            <a:ext cx="4602152" cy="171822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US" sz="3700" u="none" cap="none" strike="noStrike">
                <a:solidFill>
                  <a:srgbClr val="262626"/>
                </a:solidFill>
                <a:latin typeface="Century Gothic"/>
                <a:ea typeface="Century Gothic"/>
                <a:cs typeface="Century Gothic"/>
                <a:sym typeface="Century Gothic"/>
              </a:rPr>
              <a:t>Denise Bryant, M.A., CCC-SLP, ATP,</a:t>
            </a:r>
            <a:endParaRPr/>
          </a:p>
        </p:txBody>
      </p:sp>
      <p:sp>
        <p:nvSpPr>
          <p:cNvPr id="122" name="Google Shape;122;p2"/>
          <p:cNvSpPr/>
          <p:nvPr/>
        </p:nvSpPr>
        <p:spPr>
          <a:xfrm>
            <a:off x="-1866" y="0"/>
            <a:ext cx="63443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23" name="Google Shape;123;p2"/>
          <p:cNvSpPr/>
          <p:nvPr/>
        </p:nvSpPr>
        <p:spPr>
          <a:xfrm>
            <a:off x="243024" y="253548"/>
            <a:ext cx="5851795" cy="6384816"/>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2"/>
          <p:cNvPicPr preferRelativeResize="0"/>
          <p:nvPr/>
        </p:nvPicPr>
        <p:blipFill rotWithShape="1">
          <a:blip r:embed="rId3">
            <a:alphaModFix/>
          </a:blip>
          <a:srcRect b="2674" l="0" r="0" t="1424"/>
          <a:stretch/>
        </p:blipFill>
        <p:spPr>
          <a:xfrm>
            <a:off x="407432" y="419292"/>
            <a:ext cx="5522976" cy="6053328"/>
          </a:xfrm>
          <a:prstGeom prst="rect">
            <a:avLst/>
          </a:prstGeom>
          <a:noFill/>
          <a:ln>
            <a:noFill/>
          </a:ln>
        </p:spPr>
      </p:pic>
      <p:sp>
        <p:nvSpPr>
          <p:cNvPr id="125" name="Google Shape;125;p2"/>
          <p:cNvSpPr txBox="1"/>
          <p:nvPr>
            <p:ph idx="1" type="body"/>
          </p:nvPr>
        </p:nvSpPr>
        <p:spPr>
          <a:xfrm>
            <a:off x="6846137" y="2538919"/>
            <a:ext cx="4602152" cy="35968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US"/>
              <a:t>Denise is a pediatric speech-language pathologist at The Treatment and Learning Centers (TTLC) in Rockville, MD. She has 29 years of experience working with children and families with complex communication needs. Prior to working at TTLC, Denise worked at Vanderbilt Medical Center and served on the multidisciplinary team for the Vanderbilt Children’s Hospital’s Down Syndrome Clinic.</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3"/>
          <p:cNvSpPr/>
          <p:nvPr/>
        </p:nvSpPr>
        <p:spPr>
          <a:xfrm>
            <a:off x="0" y="0"/>
            <a:ext cx="6579451"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icture containing person, person&#10;&#10;Description automatically generated" id="131" name="Google Shape;131;p3"/>
          <p:cNvPicPr preferRelativeResize="0"/>
          <p:nvPr/>
        </p:nvPicPr>
        <p:blipFill rotWithShape="1">
          <a:blip r:embed="rId3">
            <a:alphaModFix/>
          </a:blip>
          <a:srcRect b="-4" l="3267" r="10865" t="0"/>
          <a:stretch/>
        </p:blipFill>
        <p:spPr>
          <a:xfrm>
            <a:off x="233264" y="233264"/>
            <a:ext cx="3324388" cy="3755625"/>
          </a:xfrm>
          <a:prstGeom prst="rect">
            <a:avLst/>
          </a:prstGeom>
          <a:noFill/>
          <a:ln>
            <a:noFill/>
          </a:ln>
        </p:spPr>
      </p:pic>
      <p:sp>
        <p:nvSpPr>
          <p:cNvPr id="132" name="Google Shape;132;p3"/>
          <p:cNvSpPr/>
          <p:nvPr/>
        </p:nvSpPr>
        <p:spPr>
          <a:xfrm>
            <a:off x="3692243" y="239052"/>
            <a:ext cx="2722671" cy="247493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33" name="Google Shape;133;p3"/>
          <p:cNvSpPr/>
          <p:nvPr/>
        </p:nvSpPr>
        <p:spPr>
          <a:xfrm>
            <a:off x="233264" y="4154694"/>
            <a:ext cx="3324388" cy="2470041"/>
          </a:xfrm>
          <a:prstGeom prst="rect">
            <a:avLst/>
          </a:prstGeom>
          <a:solidFill>
            <a:srgbClr val="D2CA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erson taking a selfie&#10;&#10;Description automatically generated" id="134" name="Google Shape;134;p3"/>
          <p:cNvPicPr preferRelativeResize="0"/>
          <p:nvPr/>
        </p:nvPicPr>
        <p:blipFill rotWithShape="1">
          <a:blip r:embed="rId4">
            <a:alphaModFix/>
          </a:blip>
          <a:srcRect b="24036" l="0" r="1" t="5035"/>
          <a:stretch/>
        </p:blipFill>
        <p:spPr>
          <a:xfrm>
            <a:off x="3692243" y="2874858"/>
            <a:ext cx="2722671" cy="3749878"/>
          </a:xfrm>
          <a:prstGeom prst="rect">
            <a:avLst/>
          </a:prstGeom>
          <a:noFill/>
          <a:ln>
            <a:noFill/>
          </a:ln>
        </p:spPr>
      </p:pic>
      <p:sp>
        <p:nvSpPr>
          <p:cNvPr id="135" name="Google Shape;135;p3"/>
          <p:cNvSpPr txBox="1"/>
          <p:nvPr>
            <p:ph idx="1" type="body"/>
          </p:nvPr>
        </p:nvSpPr>
        <p:spPr>
          <a:xfrm>
            <a:off x="6763293" y="849832"/>
            <a:ext cx="4773711" cy="518520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SzPct val="100000"/>
              <a:buNone/>
            </a:pPr>
            <a:r>
              <a:rPr b="1" lang="en-US" sz="3800"/>
              <a:t>Ashley Lon </a:t>
            </a:r>
            <a:endParaRPr sz="3800"/>
          </a:p>
          <a:p>
            <a:pPr indent="0" lvl="0" marL="0" rtl="0" algn="l">
              <a:lnSpc>
                <a:spcPct val="90000"/>
              </a:lnSpc>
              <a:spcBef>
                <a:spcPts val="900"/>
              </a:spcBef>
              <a:spcAft>
                <a:spcPts val="0"/>
              </a:spcAft>
              <a:buSzPct val="100000"/>
              <a:buNone/>
            </a:pPr>
            <a:r>
              <a:rPr b="1" lang="en-US" sz="3800"/>
              <a:t>M.S., OTR/L</a:t>
            </a:r>
            <a:endParaRPr sz="3800"/>
          </a:p>
          <a:p>
            <a:pPr indent="0" lvl="0" marL="0" rtl="0" algn="l">
              <a:lnSpc>
                <a:spcPct val="90000"/>
              </a:lnSpc>
              <a:spcBef>
                <a:spcPts val="900"/>
              </a:spcBef>
              <a:spcAft>
                <a:spcPts val="0"/>
              </a:spcAft>
              <a:buSzPct val="100000"/>
              <a:buNone/>
            </a:pPr>
            <a:r>
              <a:t/>
            </a:r>
            <a:endParaRPr b="1" sz="3700"/>
          </a:p>
          <a:p>
            <a:pPr indent="0" lvl="0" marL="0" rtl="0" algn="l">
              <a:lnSpc>
                <a:spcPct val="90000"/>
              </a:lnSpc>
              <a:spcBef>
                <a:spcPts val="900"/>
              </a:spcBef>
              <a:spcAft>
                <a:spcPts val="0"/>
              </a:spcAft>
              <a:buSzPct val="100000"/>
              <a:buNone/>
            </a:pPr>
            <a:r>
              <a:rPr lang="en-US"/>
              <a:t>Ashley has enjoyed being a pediatric occupational therapist since she graduated from University of Maryland with her Bachelor's in Kinesiology and Nova Southeastern University with a Master's in Occupational Therapy. Extensive training and both professional and personal experience working with children with disabilities has led Ashley to have a passion for and specialize in Pediatrics with a focus on Sensory Integration, Behavior Interventions, and Pediatric Mental Health. She currently treats kids of all ages with the primary goal of improving the overall quality of life of both the children and their families from a holistic and client-center approach.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1DBC9"/>
            </a:gs>
            <a:gs pos="77000">
              <a:srgbClr val="C8C1B0"/>
            </a:gs>
            <a:gs pos="100000">
              <a:srgbClr val="C0BAAA"/>
            </a:gs>
          </a:gsLst>
          <a:lin ang="5400000" scaled="0"/>
        </a:gradFill>
      </p:bgPr>
    </p:bg>
    <p:spTree>
      <p:nvGrpSpPr>
        <p:cNvPr id="139" name="Shape 139"/>
        <p:cNvGrpSpPr/>
        <p:nvPr/>
      </p:nvGrpSpPr>
      <p:grpSpPr>
        <a:xfrm>
          <a:off x="0" y="0"/>
          <a:ext cx="0" cy="0"/>
          <a:chOff x="0" y="0"/>
          <a:chExt cx="0" cy="0"/>
        </a:xfrm>
      </p:grpSpPr>
      <p:sp>
        <p:nvSpPr>
          <p:cNvPr id="140" name="Google Shape;140;p4"/>
          <p:cNvSpPr/>
          <p:nvPr/>
        </p:nvSpPr>
        <p:spPr>
          <a:xfrm>
            <a:off x="0" y="0"/>
            <a:ext cx="12192000" cy="6858000"/>
          </a:xfrm>
          <a:prstGeom prst="rect">
            <a:avLst/>
          </a:prstGeom>
          <a:blipFill rotWithShape="1">
            <a:blip r:embed="rId3">
              <a:alphaModFix amt="45000"/>
            </a:blip>
            <a:tile algn="tl" flip="none" tx="-44450" sx="85000" ty="381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
          <p:cNvSpPr/>
          <p:nvPr/>
        </p:nvSpPr>
        <p:spPr>
          <a:xfrm>
            <a:off x="5135880" y="1267730"/>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 name="Google Shape;144;p4"/>
          <p:cNvGrpSpPr/>
          <p:nvPr/>
        </p:nvGrpSpPr>
        <p:grpSpPr>
          <a:xfrm>
            <a:off x="4828372" y="1267730"/>
            <a:ext cx="1567331" cy="645295"/>
            <a:chOff x="5318306" y="1386268"/>
            <a:chExt cx="1567331" cy="645295"/>
          </a:xfrm>
        </p:grpSpPr>
        <p:cxnSp>
          <p:nvCxnSpPr>
            <p:cNvPr id="145" name="Google Shape;145;p4"/>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46" name="Google Shape;146;p4"/>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47" name="Google Shape;147;p4"/>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148" name="Google Shape;148;p4"/>
          <p:cNvSpPr/>
          <p:nvPr/>
        </p:nvSpPr>
        <p:spPr>
          <a:xfrm>
            <a:off x="0" y="0"/>
            <a:ext cx="12192000" cy="6858000"/>
          </a:xfrm>
          <a:prstGeom prst="rect">
            <a:avLst/>
          </a:prstGeom>
          <a:gradFill>
            <a:gsLst>
              <a:gs pos="0">
                <a:srgbClr val="E1DBC9"/>
              </a:gs>
              <a:gs pos="77000">
                <a:srgbClr val="C8C1B0"/>
              </a:gs>
              <a:gs pos="100000">
                <a:srgbClr val="C0BAAA"/>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49" name="Google Shape;149;p4"/>
          <p:cNvSpPr/>
          <p:nvPr/>
        </p:nvSpPr>
        <p:spPr>
          <a:xfrm>
            <a:off x="-63" y="0"/>
            <a:ext cx="12192000" cy="6858000"/>
          </a:xfrm>
          <a:prstGeom prst="rect">
            <a:avLst/>
          </a:prstGeom>
          <a:blipFill rotWithShape="1">
            <a:blip r:embed="rId3">
              <a:alphaModFix amt="45000"/>
            </a:blip>
            <a:tile algn="tl" flip="none" tx="-44450" sx="85000" ty="381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4"/>
          <p:cNvSpPr/>
          <p:nvPr/>
        </p:nvSpPr>
        <p:spPr>
          <a:xfrm>
            <a:off x="-1866" y="0"/>
            <a:ext cx="6758734"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icture containing indoor, wall, floor, furniture&#10;&#10;Description automatically generated" id="151" name="Google Shape;151;p4"/>
          <p:cNvPicPr preferRelativeResize="0"/>
          <p:nvPr/>
        </p:nvPicPr>
        <p:blipFill rotWithShape="1">
          <a:blip r:embed="rId4">
            <a:alphaModFix/>
          </a:blip>
          <a:srcRect b="-1" l="4185" r="4029" t="0"/>
          <a:stretch/>
        </p:blipFill>
        <p:spPr>
          <a:xfrm>
            <a:off x="234032" y="215492"/>
            <a:ext cx="6266045" cy="3680886"/>
          </a:xfrm>
          <a:prstGeom prst="rect">
            <a:avLst/>
          </a:prstGeom>
          <a:noFill/>
          <a:ln>
            <a:noFill/>
          </a:ln>
        </p:spPr>
      </p:pic>
      <p:pic>
        <p:nvPicPr>
          <p:cNvPr descr="A picture containing indoor, wall, room, colorful&#10;&#10;Description automatically generated" id="152" name="Google Shape;152;p4"/>
          <p:cNvPicPr preferRelativeResize="0"/>
          <p:nvPr/>
        </p:nvPicPr>
        <p:blipFill rotWithShape="1">
          <a:blip r:embed="rId5">
            <a:alphaModFix/>
          </a:blip>
          <a:srcRect b="1" l="25700" r="11649" t="0"/>
          <a:stretch/>
        </p:blipFill>
        <p:spPr>
          <a:xfrm>
            <a:off x="150525" y="4080298"/>
            <a:ext cx="3101107" cy="2494810"/>
          </a:xfrm>
          <a:prstGeom prst="rect">
            <a:avLst/>
          </a:prstGeom>
          <a:noFill/>
          <a:ln>
            <a:noFill/>
          </a:ln>
        </p:spPr>
      </p:pic>
      <p:pic>
        <p:nvPicPr>
          <p:cNvPr descr="A picture containing indoor, room, colorful, furniture&#10;&#10;Description automatically generated" id="153" name="Google Shape;153;p4"/>
          <p:cNvPicPr preferRelativeResize="0"/>
          <p:nvPr/>
        </p:nvPicPr>
        <p:blipFill rotWithShape="1">
          <a:blip r:embed="rId6">
            <a:alphaModFix/>
          </a:blip>
          <a:srcRect b="3" l="17321" r="22119" t="0"/>
          <a:stretch/>
        </p:blipFill>
        <p:spPr>
          <a:xfrm>
            <a:off x="3471518" y="4080300"/>
            <a:ext cx="3101629" cy="2494811"/>
          </a:xfrm>
          <a:prstGeom prst="rect">
            <a:avLst/>
          </a:prstGeom>
          <a:noFill/>
          <a:ln>
            <a:noFill/>
          </a:ln>
        </p:spPr>
      </p:pic>
      <p:sp>
        <p:nvSpPr>
          <p:cNvPr id="154" name="Google Shape;154;p4"/>
          <p:cNvSpPr/>
          <p:nvPr/>
        </p:nvSpPr>
        <p:spPr>
          <a:xfrm>
            <a:off x="7391973" y="643464"/>
            <a:ext cx="4143830" cy="5566305"/>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
          <p:cNvSpPr/>
          <p:nvPr/>
        </p:nvSpPr>
        <p:spPr>
          <a:xfrm>
            <a:off x="7557364" y="806860"/>
            <a:ext cx="3813048" cy="5239512"/>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
          <p:cNvSpPr txBox="1"/>
          <p:nvPr>
            <p:ph type="title"/>
          </p:nvPr>
        </p:nvSpPr>
        <p:spPr>
          <a:xfrm>
            <a:off x="7957225" y="1559768"/>
            <a:ext cx="2978281" cy="3135379"/>
          </a:xfrm>
          <a:prstGeom prst="rect">
            <a:avLst/>
          </a:prstGeom>
          <a:noFill/>
          <a:ln>
            <a:noFill/>
          </a:ln>
        </p:spPr>
        <p:txBody>
          <a:bodyPr anchorCtr="0" anchor="ctr" bIns="45700" lIns="91425" spcFirstLastPara="1" rIns="91425" wrap="square" tIns="45700">
            <a:normAutofit/>
          </a:bodyPr>
          <a:lstStyle/>
          <a:p>
            <a:pPr indent="0" lvl="0" marL="0" rtl="0" algn="ctr">
              <a:lnSpc>
                <a:spcPct val="83000"/>
              </a:lnSpc>
              <a:spcBef>
                <a:spcPts val="0"/>
              </a:spcBef>
              <a:spcAft>
                <a:spcPts val="0"/>
              </a:spcAft>
              <a:buClr>
                <a:srgbClr val="262626"/>
              </a:buClr>
              <a:buSzPts val="3700"/>
              <a:buFont typeface="Century Gothic"/>
              <a:buNone/>
            </a:pPr>
            <a:r>
              <a:rPr lang="en-US" sz="3700" cap="none"/>
              <a:t>THE TREATMENT AND LEARNING CENTERS (TLC)</a:t>
            </a:r>
            <a:endParaRPr/>
          </a:p>
        </p:txBody>
      </p:sp>
      <p:sp>
        <p:nvSpPr>
          <p:cNvPr id="157" name="Google Shape;157;p4"/>
          <p:cNvSpPr txBox="1"/>
          <p:nvPr>
            <p:ph idx="1" type="body"/>
          </p:nvPr>
        </p:nvSpPr>
        <p:spPr>
          <a:xfrm>
            <a:off x="7758896" y="4906515"/>
            <a:ext cx="3406254" cy="99222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1800"/>
              <a:buNone/>
            </a:pPr>
            <a:r>
              <a:rPr b="1" lang="en-US"/>
              <a:t>Located in Rockville, MD</a:t>
            </a:r>
            <a:r>
              <a:rPr lang="en-US" sz="1400"/>
              <a:t> </a:t>
            </a:r>
            <a:endParaRPr/>
          </a:p>
        </p:txBody>
      </p:sp>
      <p:sp>
        <p:nvSpPr>
          <p:cNvPr id="158" name="Google Shape;158;p4"/>
          <p:cNvSpPr/>
          <p:nvPr/>
        </p:nvSpPr>
        <p:spPr>
          <a:xfrm>
            <a:off x="8503768" y="640856"/>
            <a:ext cx="1920240" cy="7315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 name="Google Shape;159;p4"/>
          <p:cNvCxnSpPr/>
          <p:nvPr/>
        </p:nvCxnSpPr>
        <p:spPr>
          <a:xfrm>
            <a:off x="8618068" y="640855"/>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60" name="Google Shape;160;p4"/>
          <p:cNvCxnSpPr/>
          <p:nvPr/>
        </p:nvCxnSpPr>
        <p:spPr>
          <a:xfrm>
            <a:off x="10309708" y="640855"/>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61" name="Google Shape;161;p4"/>
          <p:cNvCxnSpPr/>
          <p:nvPr/>
        </p:nvCxnSpPr>
        <p:spPr>
          <a:xfrm>
            <a:off x="8618068" y="1286150"/>
            <a:ext cx="1691640" cy="0"/>
          </a:xfrm>
          <a:prstGeom prst="straightConnector1">
            <a:avLst/>
          </a:prstGeom>
          <a:solidFill>
            <a:srgbClr val="262626"/>
          </a:solidFill>
          <a:ln cap="flat" cmpd="sng" w="9525">
            <a:solidFill>
              <a:schemeClr val="dk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56"/>
                                        </p:tgtEl>
                                        <p:attrNameLst>
                                          <p:attrName>style.visibility</p:attrName>
                                        </p:attrNameLst>
                                      </p:cBhvr>
                                      <p:to>
                                        <p:strVal val="visible"/>
                                      </p:to>
                                    </p:set>
                                    <p:animEffect filter="fade" transition="in">
                                      <p:cBhvr>
                                        <p:cTn dur="4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5"/>
          <p:cNvSpPr txBox="1"/>
          <p:nvPr>
            <p:ph type="title"/>
          </p:nvPr>
        </p:nvSpPr>
        <p:spPr>
          <a:xfrm>
            <a:off x="6579450" y="727627"/>
            <a:ext cx="4957553"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2600"/>
              <a:buFont typeface="Century Gothic"/>
              <a:buNone/>
            </a:pPr>
            <a:r>
              <a:rPr lang="en-US" sz="2600"/>
              <a:t>Special Considerations when working with Children with Down Syndrome</a:t>
            </a:r>
            <a:endParaRPr sz="2600"/>
          </a:p>
        </p:txBody>
      </p:sp>
      <p:sp>
        <p:nvSpPr>
          <p:cNvPr id="167" name="Google Shape;167;p5"/>
          <p:cNvSpPr/>
          <p:nvPr/>
        </p:nvSpPr>
        <p:spPr>
          <a:xfrm>
            <a:off x="727654" y="727628"/>
            <a:ext cx="5367164" cy="5415552"/>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
          <p:cNvSpPr/>
          <p:nvPr/>
        </p:nvSpPr>
        <p:spPr>
          <a:xfrm>
            <a:off x="883978" y="886862"/>
            <a:ext cx="5054517" cy="5097085"/>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 name="Google Shape;169;p5"/>
          <p:cNvGrpSpPr/>
          <p:nvPr/>
        </p:nvGrpSpPr>
        <p:grpSpPr>
          <a:xfrm>
            <a:off x="7223108" y="2539247"/>
            <a:ext cx="3670236" cy="3495462"/>
            <a:chOff x="643658" y="328"/>
            <a:chExt cx="3670236" cy="3495462"/>
          </a:xfrm>
        </p:grpSpPr>
        <p:sp>
          <p:nvSpPr>
            <p:cNvPr id="170" name="Google Shape;170;p5"/>
            <p:cNvSpPr/>
            <p:nvPr/>
          </p:nvSpPr>
          <p:spPr>
            <a:xfrm>
              <a:off x="643658" y="328"/>
              <a:ext cx="1747731" cy="1048638"/>
            </a:xfrm>
            <a:prstGeom prst="rect">
              <a:avLst/>
            </a:prstGeom>
            <a:solidFill>
              <a:srgbClr val="61A39F"/>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
            <p:cNvSpPr txBox="1"/>
            <p:nvPr/>
          </p:nvSpPr>
          <p:spPr>
            <a:xfrm>
              <a:off x="643658" y="328"/>
              <a:ext cx="1747731" cy="10486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Medical History</a:t>
              </a:r>
              <a:endParaRPr/>
            </a:p>
          </p:txBody>
        </p:sp>
        <p:sp>
          <p:nvSpPr>
            <p:cNvPr id="172" name="Google Shape;172;p5"/>
            <p:cNvSpPr/>
            <p:nvPr/>
          </p:nvSpPr>
          <p:spPr>
            <a:xfrm>
              <a:off x="2566163" y="328"/>
              <a:ext cx="1747731" cy="1048638"/>
            </a:xfrm>
            <a:prstGeom prst="rect">
              <a:avLst/>
            </a:prstGeom>
            <a:solidFill>
              <a:srgbClr val="61A39F"/>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txBox="1"/>
            <p:nvPr/>
          </p:nvSpPr>
          <p:spPr>
            <a:xfrm>
              <a:off x="2566163" y="328"/>
              <a:ext cx="1747731" cy="10486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Sleep Apnea</a:t>
              </a:r>
              <a:endParaRPr/>
            </a:p>
          </p:txBody>
        </p:sp>
        <p:sp>
          <p:nvSpPr>
            <p:cNvPr id="174" name="Google Shape;174;p5"/>
            <p:cNvSpPr/>
            <p:nvPr/>
          </p:nvSpPr>
          <p:spPr>
            <a:xfrm>
              <a:off x="643658" y="1223740"/>
              <a:ext cx="1747731" cy="1048638"/>
            </a:xfrm>
            <a:prstGeom prst="rect">
              <a:avLst/>
            </a:prstGeom>
            <a:solidFill>
              <a:srgbClr val="61A39F"/>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
            <p:cNvSpPr txBox="1"/>
            <p:nvPr/>
          </p:nvSpPr>
          <p:spPr>
            <a:xfrm>
              <a:off x="643658" y="1223740"/>
              <a:ext cx="1747731" cy="10486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Hearing</a:t>
              </a:r>
              <a:endParaRPr/>
            </a:p>
          </p:txBody>
        </p:sp>
        <p:sp>
          <p:nvSpPr>
            <p:cNvPr id="176" name="Google Shape;176;p5"/>
            <p:cNvSpPr/>
            <p:nvPr/>
          </p:nvSpPr>
          <p:spPr>
            <a:xfrm>
              <a:off x="2566163" y="1223740"/>
              <a:ext cx="1747731" cy="1048638"/>
            </a:xfrm>
            <a:prstGeom prst="rect">
              <a:avLst/>
            </a:prstGeom>
            <a:solidFill>
              <a:srgbClr val="61A39F"/>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
            <p:cNvSpPr txBox="1"/>
            <p:nvPr/>
          </p:nvSpPr>
          <p:spPr>
            <a:xfrm>
              <a:off x="2566163" y="1223740"/>
              <a:ext cx="1747731" cy="10486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Vision</a:t>
              </a:r>
              <a:endParaRPr/>
            </a:p>
          </p:txBody>
        </p:sp>
        <p:sp>
          <p:nvSpPr>
            <p:cNvPr id="178" name="Google Shape;178;p5"/>
            <p:cNvSpPr/>
            <p:nvPr/>
          </p:nvSpPr>
          <p:spPr>
            <a:xfrm>
              <a:off x="643658" y="2447152"/>
              <a:ext cx="1747731" cy="1048638"/>
            </a:xfrm>
            <a:prstGeom prst="rect">
              <a:avLst/>
            </a:prstGeom>
            <a:solidFill>
              <a:srgbClr val="61A39F"/>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5"/>
            <p:cNvSpPr txBox="1"/>
            <p:nvPr/>
          </p:nvSpPr>
          <p:spPr>
            <a:xfrm>
              <a:off x="643658" y="2447152"/>
              <a:ext cx="1747731" cy="10486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Feeding Difficulties</a:t>
              </a:r>
              <a:endParaRPr/>
            </a:p>
          </p:txBody>
        </p:sp>
        <p:sp>
          <p:nvSpPr>
            <p:cNvPr id="180" name="Google Shape;180;p5"/>
            <p:cNvSpPr/>
            <p:nvPr/>
          </p:nvSpPr>
          <p:spPr>
            <a:xfrm>
              <a:off x="2566163" y="2447152"/>
              <a:ext cx="1747731" cy="1048638"/>
            </a:xfrm>
            <a:prstGeom prst="rect">
              <a:avLst/>
            </a:prstGeom>
            <a:solidFill>
              <a:srgbClr val="61A39F"/>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
            <p:cNvSpPr txBox="1"/>
            <p:nvPr/>
          </p:nvSpPr>
          <p:spPr>
            <a:xfrm>
              <a:off x="2566163" y="2447152"/>
              <a:ext cx="1747731" cy="10486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Dual Diagnosis of Autism</a:t>
              </a:r>
              <a:endParaRPr/>
            </a:p>
          </p:txBody>
        </p:sp>
      </p:grpSp>
      <p:pic>
        <p:nvPicPr>
          <p:cNvPr id="182" name="Google Shape;182;p5"/>
          <p:cNvPicPr preferRelativeResize="0"/>
          <p:nvPr/>
        </p:nvPicPr>
        <p:blipFill rotWithShape="1">
          <a:blip r:embed="rId3">
            <a:alphaModFix/>
          </a:blip>
          <a:srcRect b="0" l="0" r="0" t="0"/>
          <a:stretch/>
        </p:blipFill>
        <p:spPr>
          <a:xfrm>
            <a:off x="2429381" y="3429000"/>
            <a:ext cx="3267075" cy="2152650"/>
          </a:xfrm>
          <a:prstGeom prst="rect">
            <a:avLst/>
          </a:prstGeom>
          <a:noFill/>
          <a:ln>
            <a:noFill/>
          </a:ln>
        </p:spPr>
      </p:pic>
      <p:pic>
        <p:nvPicPr>
          <p:cNvPr id="183" name="Google Shape;183;p5"/>
          <p:cNvPicPr preferRelativeResize="0"/>
          <p:nvPr/>
        </p:nvPicPr>
        <p:blipFill rotWithShape="1">
          <a:blip r:embed="rId4">
            <a:alphaModFix/>
          </a:blip>
          <a:srcRect b="0" l="0" r="0" t="0"/>
          <a:stretch/>
        </p:blipFill>
        <p:spPr>
          <a:xfrm>
            <a:off x="1152829" y="1086369"/>
            <a:ext cx="2143125" cy="2143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lang="en-US" sz="3600"/>
              <a:t>Speech-language Characteristics of Children with Down Syndrome</a:t>
            </a:r>
            <a:br>
              <a:rPr lang="en-US" sz="3600"/>
            </a:br>
            <a:r>
              <a:rPr lang="en-US" sz="4400"/>
              <a:t>___________</a:t>
            </a:r>
            <a:endParaRPr/>
          </a:p>
        </p:txBody>
      </p:sp>
      <p:grpSp>
        <p:nvGrpSpPr>
          <p:cNvPr id="189" name="Google Shape;189;p6"/>
          <p:cNvGrpSpPr/>
          <p:nvPr/>
        </p:nvGrpSpPr>
        <p:grpSpPr>
          <a:xfrm>
            <a:off x="1263253" y="2106253"/>
            <a:ext cx="9665493" cy="3926606"/>
            <a:chOff x="196453" y="2815"/>
            <a:chExt cx="9665493" cy="3926606"/>
          </a:xfrm>
        </p:grpSpPr>
        <p:sp>
          <p:nvSpPr>
            <p:cNvPr id="190" name="Google Shape;190;p6"/>
            <p:cNvSpPr/>
            <p:nvPr/>
          </p:nvSpPr>
          <p:spPr>
            <a:xfrm>
              <a:off x="196453" y="2815"/>
              <a:ext cx="3020466" cy="1812280"/>
            </a:xfrm>
            <a:prstGeom prst="rect">
              <a:avLst/>
            </a:prstGeom>
            <a:solidFill>
              <a:srgbClr val="19ACE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
            <p:cNvSpPr txBox="1"/>
            <p:nvPr/>
          </p:nvSpPr>
          <p:spPr>
            <a:xfrm>
              <a:off x="196453" y="2815"/>
              <a:ext cx="3020466" cy="181228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Oral-motor structures</a:t>
              </a:r>
              <a:endParaRPr/>
            </a:p>
          </p:txBody>
        </p:sp>
        <p:sp>
          <p:nvSpPr>
            <p:cNvPr id="192" name="Google Shape;192;p6"/>
            <p:cNvSpPr/>
            <p:nvPr/>
          </p:nvSpPr>
          <p:spPr>
            <a:xfrm>
              <a:off x="3518966" y="2815"/>
              <a:ext cx="3020466" cy="1812280"/>
            </a:xfrm>
            <a:prstGeom prst="rect">
              <a:avLst/>
            </a:prstGeom>
            <a:solidFill>
              <a:srgbClr val="19ACE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6"/>
            <p:cNvSpPr txBox="1"/>
            <p:nvPr/>
          </p:nvSpPr>
          <p:spPr>
            <a:xfrm>
              <a:off x="3518966" y="2815"/>
              <a:ext cx="3020466" cy="181228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Oral-motor function</a:t>
              </a:r>
              <a:endParaRPr/>
            </a:p>
          </p:txBody>
        </p:sp>
        <p:sp>
          <p:nvSpPr>
            <p:cNvPr id="194" name="Google Shape;194;p6"/>
            <p:cNvSpPr/>
            <p:nvPr/>
          </p:nvSpPr>
          <p:spPr>
            <a:xfrm>
              <a:off x="6841480" y="2815"/>
              <a:ext cx="3020466" cy="1812280"/>
            </a:xfrm>
            <a:prstGeom prst="rect">
              <a:avLst/>
            </a:prstGeom>
            <a:solidFill>
              <a:srgbClr val="19ACE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6"/>
            <p:cNvSpPr txBox="1"/>
            <p:nvPr/>
          </p:nvSpPr>
          <p:spPr>
            <a:xfrm>
              <a:off x="6841480" y="2815"/>
              <a:ext cx="3020466" cy="181228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Speech/</a:t>
              </a:r>
              <a:endParaRPr/>
            </a:p>
            <a:p>
              <a:pPr indent="0" lvl="0" marL="0" marR="0" rtl="0" algn="ctr">
                <a:lnSpc>
                  <a:spcPct val="90000"/>
                </a:lnSpc>
                <a:spcBef>
                  <a:spcPts val="84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Articulation</a:t>
              </a:r>
              <a:endParaRPr/>
            </a:p>
          </p:txBody>
        </p:sp>
        <p:sp>
          <p:nvSpPr>
            <p:cNvPr id="196" name="Google Shape;196;p6"/>
            <p:cNvSpPr/>
            <p:nvPr/>
          </p:nvSpPr>
          <p:spPr>
            <a:xfrm>
              <a:off x="196453" y="2117141"/>
              <a:ext cx="3020466" cy="1812280"/>
            </a:xfrm>
            <a:prstGeom prst="rect">
              <a:avLst/>
            </a:prstGeom>
            <a:solidFill>
              <a:srgbClr val="19ACE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6"/>
            <p:cNvSpPr txBox="1"/>
            <p:nvPr/>
          </p:nvSpPr>
          <p:spPr>
            <a:xfrm>
              <a:off x="196453" y="2117141"/>
              <a:ext cx="3020466" cy="181228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AAC</a:t>
              </a:r>
              <a:endParaRPr/>
            </a:p>
            <a:p>
              <a:pPr indent="0" lvl="0" marL="0" marR="0" rtl="0" algn="ctr">
                <a:lnSpc>
                  <a:spcPct val="90000"/>
                </a:lnSpc>
                <a:spcBef>
                  <a:spcPts val="84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Sign Language</a:t>
              </a:r>
              <a:endParaRPr/>
            </a:p>
            <a:p>
              <a:pPr indent="0" lvl="0" marL="0" marR="0" rtl="0" algn="ctr">
                <a:lnSpc>
                  <a:spcPct val="90000"/>
                </a:lnSpc>
                <a:spcBef>
                  <a:spcPts val="84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Visual Supports</a:t>
              </a:r>
              <a:endParaRPr/>
            </a:p>
          </p:txBody>
        </p:sp>
        <p:sp>
          <p:nvSpPr>
            <p:cNvPr id="198" name="Google Shape;198;p6"/>
            <p:cNvSpPr/>
            <p:nvPr/>
          </p:nvSpPr>
          <p:spPr>
            <a:xfrm>
              <a:off x="3518966" y="2117141"/>
              <a:ext cx="3020466" cy="1812280"/>
            </a:xfrm>
            <a:prstGeom prst="rect">
              <a:avLst/>
            </a:prstGeom>
            <a:solidFill>
              <a:srgbClr val="19ACE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6"/>
            <p:cNvSpPr txBox="1"/>
            <p:nvPr/>
          </p:nvSpPr>
          <p:spPr>
            <a:xfrm>
              <a:off x="3518966" y="2117141"/>
              <a:ext cx="3020466" cy="181228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Receptive Language stronger than Expressive Language</a:t>
              </a:r>
              <a:endParaRPr/>
            </a:p>
          </p:txBody>
        </p:sp>
        <p:sp>
          <p:nvSpPr>
            <p:cNvPr id="200" name="Google Shape;200;p6"/>
            <p:cNvSpPr/>
            <p:nvPr/>
          </p:nvSpPr>
          <p:spPr>
            <a:xfrm>
              <a:off x="6841480" y="2117141"/>
              <a:ext cx="3020466" cy="1812280"/>
            </a:xfrm>
            <a:prstGeom prst="rect">
              <a:avLst/>
            </a:prstGeom>
            <a:solidFill>
              <a:srgbClr val="19ACE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6"/>
            <p:cNvSpPr txBox="1"/>
            <p:nvPr/>
          </p:nvSpPr>
          <p:spPr>
            <a:xfrm>
              <a:off x="6841480" y="2117141"/>
              <a:ext cx="3020466" cy="181228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Difficulties with Phonology and Syntax</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3000"/>
              <a:buFont typeface="Century Gothic"/>
              <a:buNone/>
            </a:pPr>
            <a:r>
              <a:rPr lang="en-US" sz="3000"/>
              <a:t>Sensory and Motor Characteristics of </a:t>
            </a:r>
            <a:br>
              <a:rPr lang="en-US" sz="3000"/>
            </a:br>
            <a:r>
              <a:rPr lang="en-US" sz="3000"/>
              <a:t>Children with Down Syndrome</a:t>
            </a:r>
            <a:br>
              <a:rPr lang="en-US" sz="3000"/>
            </a:br>
            <a:r>
              <a:rPr lang="en-US" sz="3000"/>
              <a:t>___________</a:t>
            </a:r>
            <a:endParaRPr sz="3000"/>
          </a:p>
        </p:txBody>
      </p:sp>
      <p:grpSp>
        <p:nvGrpSpPr>
          <p:cNvPr id="207" name="Google Shape;207;p7"/>
          <p:cNvGrpSpPr/>
          <p:nvPr/>
        </p:nvGrpSpPr>
        <p:grpSpPr>
          <a:xfrm>
            <a:off x="1069746" y="2653304"/>
            <a:ext cx="10052507" cy="3039129"/>
            <a:chOff x="2946" y="343241"/>
            <a:chExt cx="10052507" cy="3039129"/>
          </a:xfrm>
        </p:grpSpPr>
        <p:sp>
          <p:nvSpPr>
            <p:cNvPr id="208" name="Google Shape;208;p7"/>
            <p:cNvSpPr/>
            <p:nvPr/>
          </p:nvSpPr>
          <p:spPr>
            <a:xfrm>
              <a:off x="2946" y="343241"/>
              <a:ext cx="2337792" cy="1402675"/>
            </a:xfrm>
            <a:prstGeom prst="rect">
              <a:avLst/>
            </a:prstGeom>
            <a:solidFill>
              <a:srgbClr val="2383C6"/>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7"/>
            <p:cNvSpPr txBox="1"/>
            <p:nvPr/>
          </p:nvSpPr>
          <p:spPr>
            <a:xfrm>
              <a:off x="2946" y="343241"/>
              <a:ext cx="2337792" cy="1402675"/>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Century Gothic"/>
                <a:buNone/>
              </a:pPr>
              <a:r>
                <a:rPr b="0" i="0" lang="en-US" sz="2500" u="none" cap="none" strike="noStrike">
                  <a:solidFill>
                    <a:schemeClr val="lt1"/>
                  </a:solidFill>
                  <a:latin typeface="Century Gothic"/>
                  <a:ea typeface="Century Gothic"/>
                  <a:cs typeface="Century Gothic"/>
                  <a:sym typeface="Century Gothic"/>
                </a:rPr>
                <a:t>Activity Level/Arousal Level </a:t>
              </a:r>
              <a:endParaRPr/>
            </a:p>
          </p:txBody>
        </p:sp>
        <p:sp>
          <p:nvSpPr>
            <p:cNvPr id="210" name="Google Shape;210;p7"/>
            <p:cNvSpPr/>
            <p:nvPr/>
          </p:nvSpPr>
          <p:spPr>
            <a:xfrm>
              <a:off x="2574518" y="343241"/>
              <a:ext cx="2337792" cy="1402675"/>
            </a:xfrm>
            <a:prstGeom prst="rect">
              <a:avLst/>
            </a:prstGeom>
            <a:solidFill>
              <a:srgbClr val="248DC8"/>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
            <p:cNvSpPr txBox="1"/>
            <p:nvPr/>
          </p:nvSpPr>
          <p:spPr>
            <a:xfrm>
              <a:off x="2574518" y="343241"/>
              <a:ext cx="2337792" cy="1402675"/>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Century Gothic"/>
                <a:buNone/>
              </a:pPr>
              <a:r>
                <a:rPr b="0" i="0" lang="en-US" sz="2500" u="none" cap="none" strike="noStrike">
                  <a:solidFill>
                    <a:schemeClr val="lt1"/>
                  </a:solidFill>
                  <a:latin typeface="Century Gothic"/>
                  <a:ea typeface="Century Gothic"/>
                  <a:cs typeface="Century Gothic"/>
                  <a:sym typeface="Century Gothic"/>
                </a:rPr>
                <a:t>Attention</a:t>
              </a:r>
              <a:endParaRPr/>
            </a:p>
          </p:txBody>
        </p:sp>
        <p:sp>
          <p:nvSpPr>
            <p:cNvPr id="212" name="Google Shape;212;p7"/>
            <p:cNvSpPr/>
            <p:nvPr/>
          </p:nvSpPr>
          <p:spPr>
            <a:xfrm>
              <a:off x="5146089" y="343241"/>
              <a:ext cx="2337792" cy="1402675"/>
            </a:xfrm>
            <a:prstGeom prst="rect">
              <a:avLst/>
            </a:prstGeom>
            <a:solidFill>
              <a:srgbClr val="2499CB"/>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
            <p:cNvSpPr txBox="1"/>
            <p:nvPr/>
          </p:nvSpPr>
          <p:spPr>
            <a:xfrm>
              <a:off x="5146089" y="343241"/>
              <a:ext cx="2337792" cy="1402675"/>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Century Gothic"/>
                <a:buNone/>
              </a:pPr>
              <a:r>
                <a:rPr b="0" i="0" lang="en-US" sz="2500" u="none" cap="none" strike="noStrike">
                  <a:solidFill>
                    <a:schemeClr val="lt1"/>
                  </a:solidFill>
                  <a:latin typeface="Century Gothic"/>
                  <a:ea typeface="Century Gothic"/>
                  <a:cs typeface="Century Gothic"/>
                  <a:sym typeface="Century Gothic"/>
                </a:rPr>
                <a:t>Self-Regulation</a:t>
              </a:r>
              <a:endParaRPr/>
            </a:p>
          </p:txBody>
        </p:sp>
        <p:sp>
          <p:nvSpPr>
            <p:cNvPr id="214" name="Google Shape;214;p7"/>
            <p:cNvSpPr/>
            <p:nvPr/>
          </p:nvSpPr>
          <p:spPr>
            <a:xfrm>
              <a:off x="7717661" y="343241"/>
              <a:ext cx="2337792" cy="1402675"/>
            </a:xfrm>
            <a:prstGeom prst="rect">
              <a:avLst/>
            </a:prstGeom>
            <a:solidFill>
              <a:srgbClr val="25A6CD"/>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
            <p:cNvSpPr txBox="1"/>
            <p:nvPr/>
          </p:nvSpPr>
          <p:spPr>
            <a:xfrm>
              <a:off x="7717661" y="343241"/>
              <a:ext cx="2337792" cy="1402675"/>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Century Gothic"/>
                <a:buNone/>
              </a:pPr>
              <a:r>
                <a:rPr b="0" i="0" lang="en-US" sz="2500" u="none" cap="none" strike="noStrike">
                  <a:solidFill>
                    <a:schemeClr val="lt1"/>
                  </a:solidFill>
                  <a:latin typeface="Century Gothic"/>
                  <a:ea typeface="Century Gothic"/>
                  <a:cs typeface="Century Gothic"/>
                  <a:sym typeface="Century Gothic"/>
                </a:rPr>
                <a:t>Posture </a:t>
              </a:r>
              <a:endParaRPr/>
            </a:p>
          </p:txBody>
        </p:sp>
        <p:sp>
          <p:nvSpPr>
            <p:cNvPr id="216" name="Google Shape;216;p7"/>
            <p:cNvSpPr/>
            <p:nvPr/>
          </p:nvSpPr>
          <p:spPr>
            <a:xfrm>
              <a:off x="1288732" y="1979695"/>
              <a:ext cx="2337792" cy="1402675"/>
            </a:xfrm>
            <a:prstGeom prst="rect">
              <a:avLst/>
            </a:prstGeom>
            <a:solidFill>
              <a:srgbClr val="24B2D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7"/>
            <p:cNvSpPr txBox="1"/>
            <p:nvPr/>
          </p:nvSpPr>
          <p:spPr>
            <a:xfrm>
              <a:off x="1288732" y="1979695"/>
              <a:ext cx="2337792" cy="1402675"/>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Century Gothic"/>
                <a:buNone/>
              </a:pPr>
              <a:r>
                <a:rPr b="0" i="0" lang="en-US" sz="2500" u="none" cap="none" strike="noStrike">
                  <a:solidFill>
                    <a:schemeClr val="lt1"/>
                  </a:solidFill>
                  <a:latin typeface="Century Gothic"/>
                  <a:ea typeface="Century Gothic"/>
                  <a:cs typeface="Century Gothic"/>
                  <a:sym typeface="Century Gothic"/>
                </a:rPr>
                <a:t>Core Strength</a:t>
              </a:r>
              <a:endParaRPr/>
            </a:p>
          </p:txBody>
        </p:sp>
        <p:sp>
          <p:nvSpPr>
            <p:cNvPr id="218" name="Google Shape;218;p7"/>
            <p:cNvSpPr/>
            <p:nvPr/>
          </p:nvSpPr>
          <p:spPr>
            <a:xfrm>
              <a:off x="3860303" y="1979695"/>
              <a:ext cx="2337792" cy="1402675"/>
            </a:xfrm>
            <a:prstGeom prst="rect">
              <a:avLst/>
            </a:prstGeom>
            <a:solidFill>
              <a:srgbClr val="25C0D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7"/>
            <p:cNvSpPr txBox="1"/>
            <p:nvPr/>
          </p:nvSpPr>
          <p:spPr>
            <a:xfrm>
              <a:off x="3860303" y="1979695"/>
              <a:ext cx="2337792" cy="1402675"/>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Century Gothic"/>
                <a:buNone/>
              </a:pPr>
              <a:r>
                <a:rPr b="0" i="0" lang="en-US" sz="2500" u="none" cap="none" strike="noStrike">
                  <a:solidFill>
                    <a:schemeClr val="lt1"/>
                  </a:solidFill>
                  <a:latin typeface="Century Gothic"/>
                  <a:ea typeface="Century Gothic"/>
                  <a:cs typeface="Century Gothic"/>
                  <a:sym typeface="Century Gothic"/>
                </a:rPr>
                <a:t>Muscle Tone </a:t>
              </a:r>
              <a:endParaRPr/>
            </a:p>
          </p:txBody>
        </p:sp>
        <p:sp>
          <p:nvSpPr>
            <p:cNvPr id="220" name="Google Shape;220;p7"/>
            <p:cNvSpPr/>
            <p:nvPr/>
          </p:nvSpPr>
          <p:spPr>
            <a:xfrm>
              <a:off x="6431875" y="1979695"/>
              <a:ext cx="2337792" cy="1402675"/>
            </a:xfrm>
            <a:prstGeom prst="rect">
              <a:avLst/>
            </a:prstGeom>
            <a:solidFill>
              <a:srgbClr val="25CCD6"/>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7"/>
            <p:cNvSpPr txBox="1"/>
            <p:nvPr/>
          </p:nvSpPr>
          <p:spPr>
            <a:xfrm>
              <a:off x="6431875" y="1979695"/>
              <a:ext cx="2337792" cy="1402675"/>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Century Gothic"/>
                <a:buNone/>
              </a:pPr>
              <a:r>
                <a:rPr b="0" i="0" lang="en-US" sz="2500" u="none" cap="none" strike="noStrike">
                  <a:solidFill>
                    <a:schemeClr val="lt1"/>
                  </a:solidFill>
                  <a:latin typeface="Century Gothic"/>
                  <a:ea typeface="Century Gothic"/>
                  <a:cs typeface="Century Gothic"/>
                  <a:sym typeface="Century Gothic"/>
                </a:rPr>
                <a:t>Gait &amp; Walking Patterns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8"/>
          <p:cNvSpPr txBox="1"/>
          <p:nvPr>
            <p:ph type="title"/>
          </p:nvPr>
        </p:nvSpPr>
        <p:spPr>
          <a:xfrm>
            <a:off x="837156" y="423388"/>
            <a:ext cx="10058400" cy="137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lang="en-US"/>
              <a:t>Agenda </a:t>
            </a:r>
            <a:br>
              <a:rPr lang="en-US"/>
            </a:br>
            <a:r>
              <a:rPr lang="en-US"/>
              <a:t>___________</a:t>
            </a:r>
            <a:endParaRPr/>
          </a:p>
        </p:txBody>
      </p:sp>
      <p:sp>
        <p:nvSpPr>
          <p:cNvPr id="227" name="Google Shape;227;p8"/>
          <p:cNvSpPr txBox="1"/>
          <p:nvPr>
            <p:ph idx="1" type="body"/>
          </p:nvPr>
        </p:nvSpPr>
        <p:spPr>
          <a:xfrm>
            <a:off x="838201" y="1969993"/>
            <a:ext cx="10515600" cy="498418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US"/>
              <a:t>Explore areas of function for children and adolescents with Down Syndrome through the Speech and OT Lens. Focusing on the following domains: </a:t>
            </a:r>
            <a:endParaRPr/>
          </a:p>
          <a:p>
            <a:pPr indent="-342900" lvl="1" marL="571500" rtl="0" algn="l">
              <a:lnSpc>
                <a:spcPct val="100000"/>
              </a:lnSpc>
              <a:spcBef>
                <a:spcPts val="500"/>
              </a:spcBef>
              <a:spcAft>
                <a:spcPts val="0"/>
              </a:spcAft>
              <a:buSzPts val="1600"/>
              <a:buChar char="◦"/>
            </a:pPr>
            <a:r>
              <a:rPr lang="en-US"/>
              <a:t>Play as an Occupation </a:t>
            </a:r>
            <a:endParaRPr/>
          </a:p>
          <a:p>
            <a:pPr indent="-342900" lvl="1" marL="571500" rtl="0" algn="l">
              <a:lnSpc>
                <a:spcPct val="100000"/>
              </a:lnSpc>
              <a:spcBef>
                <a:spcPts val="500"/>
              </a:spcBef>
              <a:spcAft>
                <a:spcPts val="0"/>
              </a:spcAft>
              <a:buSzPts val="1600"/>
              <a:buChar char="◦"/>
            </a:pPr>
            <a:r>
              <a:rPr lang="en-US"/>
              <a:t>Self-Care/Hygiene/ADL Routines</a:t>
            </a:r>
            <a:endParaRPr/>
          </a:p>
          <a:p>
            <a:pPr indent="-342900" lvl="1" marL="571500" rtl="0" algn="l">
              <a:lnSpc>
                <a:spcPct val="100000"/>
              </a:lnSpc>
              <a:spcBef>
                <a:spcPts val="500"/>
              </a:spcBef>
              <a:spcAft>
                <a:spcPts val="0"/>
              </a:spcAft>
              <a:buSzPts val="1600"/>
              <a:buChar char="◦"/>
            </a:pPr>
            <a:r>
              <a:rPr lang="en-US"/>
              <a:t>Sensorimotor/Gross Motor Skills </a:t>
            </a:r>
            <a:endParaRPr/>
          </a:p>
          <a:p>
            <a:pPr indent="-342900" lvl="1" marL="571500" rtl="0" algn="l">
              <a:lnSpc>
                <a:spcPct val="100000"/>
              </a:lnSpc>
              <a:spcBef>
                <a:spcPts val="500"/>
              </a:spcBef>
              <a:spcAft>
                <a:spcPts val="0"/>
              </a:spcAft>
              <a:buSzPts val="1600"/>
              <a:buChar char="◦"/>
            </a:pPr>
            <a:r>
              <a:rPr lang="en-US"/>
              <a:t>Social Participation</a:t>
            </a:r>
            <a:endParaRPr/>
          </a:p>
          <a:p>
            <a:pPr indent="0" lvl="1" marL="228600" rtl="0" algn="l">
              <a:lnSpc>
                <a:spcPct val="100000"/>
              </a:lnSpc>
              <a:spcBef>
                <a:spcPts val="500"/>
              </a:spcBef>
              <a:spcAft>
                <a:spcPts val="0"/>
              </a:spcAft>
              <a:buSzPts val="1600"/>
              <a:buNone/>
            </a:pPr>
            <a:r>
              <a:t/>
            </a:r>
            <a:endParaRPr/>
          </a:p>
          <a:p>
            <a:pPr indent="0" lvl="0" marL="0" rtl="0" algn="l">
              <a:lnSpc>
                <a:spcPct val="100000"/>
              </a:lnSpc>
              <a:spcBef>
                <a:spcPts val="900"/>
              </a:spcBef>
              <a:spcAft>
                <a:spcPts val="0"/>
              </a:spcAft>
              <a:buSzPts val="1800"/>
              <a:buNone/>
            </a:pPr>
            <a:r>
              <a:rPr lang="en-US"/>
              <a:t>For each domain, we will:</a:t>
            </a:r>
            <a:endParaRPr/>
          </a:p>
          <a:p>
            <a:pPr indent="-342900" lvl="1" marL="571500" rtl="0" algn="l">
              <a:lnSpc>
                <a:spcPct val="100000"/>
              </a:lnSpc>
              <a:spcBef>
                <a:spcPts val="500"/>
              </a:spcBef>
              <a:spcAft>
                <a:spcPts val="0"/>
              </a:spcAft>
              <a:buSzPts val="1600"/>
              <a:buChar char="◦"/>
            </a:pPr>
            <a:r>
              <a:rPr lang="en-US"/>
              <a:t>Define the domain </a:t>
            </a:r>
            <a:endParaRPr/>
          </a:p>
          <a:p>
            <a:pPr indent="-342900" lvl="1" marL="571500" rtl="0" algn="l">
              <a:lnSpc>
                <a:spcPct val="100000"/>
              </a:lnSpc>
              <a:spcBef>
                <a:spcPts val="500"/>
              </a:spcBef>
              <a:spcAft>
                <a:spcPts val="0"/>
              </a:spcAft>
              <a:buSzPts val="1600"/>
              <a:buChar char="◦"/>
            </a:pPr>
            <a:r>
              <a:rPr lang="en-US"/>
              <a:t>Describe the skills addressed during the activity</a:t>
            </a:r>
            <a:endParaRPr/>
          </a:p>
          <a:p>
            <a:pPr indent="-342900" lvl="1" marL="571500" rtl="0" algn="l">
              <a:lnSpc>
                <a:spcPct val="100000"/>
              </a:lnSpc>
              <a:spcBef>
                <a:spcPts val="500"/>
              </a:spcBef>
              <a:spcAft>
                <a:spcPts val="0"/>
              </a:spcAft>
              <a:buSzPts val="1600"/>
              <a:buChar char="◦"/>
            </a:pPr>
            <a:r>
              <a:rPr lang="en-US"/>
              <a:t>Provide example activities to do at home </a:t>
            </a:r>
            <a:endParaRPr/>
          </a:p>
          <a:p>
            <a:pPr indent="0" lvl="0" marL="0" rtl="0" algn="l">
              <a:lnSpc>
                <a:spcPct val="100000"/>
              </a:lnSpc>
              <a:spcBef>
                <a:spcPts val="900"/>
              </a:spcBef>
              <a:spcAft>
                <a:spcPts val="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9"/>
          <p:cNvSpPr txBox="1"/>
          <p:nvPr>
            <p:ph type="title"/>
          </p:nvPr>
        </p:nvSpPr>
        <p:spPr>
          <a:xfrm>
            <a:off x="1066800" y="432041"/>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800"/>
              <a:buFont typeface="Century Gothic"/>
              <a:buNone/>
            </a:pPr>
            <a:r>
              <a:rPr lang="en-US"/>
              <a:t>What is </a:t>
            </a:r>
            <a:r>
              <a:rPr b="1" lang="en-US"/>
              <a:t>play</a:t>
            </a:r>
            <a:r>
              <a:rPr lang="en-US"/>
              <a:t>?</a:t>
            </a:r>
            <a:endParaRPr/>
          </a:p>
        </p:txBody>
      </p:sp>
      <p:sp>
        <p:nvSpPr>
          <p:cNvPr id="233" name="Google Shape;233;p9"/>
          <p:cNvSpPr txBox="1"/>
          <p:nvPr>
            <p:ph idx="1" type="body"/>
          </p:nvPr>
        </p:nvSpPr>
        <p:spPr>
          <a:xfrm>
            <a:off x="940340" y="1538915"/>
            <a:ext cx="10058400" cy="4887043"/>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SzPct val="100000"/>
              <a:buNone/>
            </a:pPr>
            <a:r>
              <a:rPr b="1" lang="en-US"/>
              <a:t>Define:</a:t>
            </a:r>
            <a:endParaRPr/>
          </a:p>
          <a:p>
            <a:pPr indent="0" lvl="0" marL="0" rtl="0" algn="l">
              <a:lnSpc>
                <a:spcPct val="100000"/>
              </a:lnSpc>
              <a:spcBef>
                <a:spcPts val="900"/>
              </a:spcBef>
              <a:spcAft>
                <a:spcPts val="0"/>
              </a:spcAft>
              <a:buSzPct val="100000"/>
              <a:buNone/>
            </a:pPr>
            <a:r>
              <a:rPr b="1" lang="en-US"/>
              <a:t>Play is defined as “any spontaneous or organized child-directed activity that is an interaction between the child and the environment, which “provides enjoyment, entertainment, amusement or diversion” (Parham &amp; Fazio, 2008:448). </a:t>
            </a:r>
            <a:endParaRPr/>
          </a:p>
          <a:p>
            <a:pPr indent="0" lvl="0" marL="0" rtl="0" algn="l">
              <a:lnSpc>
                <a:spcPct val="100000"/>
              </a:lnSpc>
              <a:spcBef>
                <a:spcPts val="900"/>
              </a:spcBef>
              <a:spcAft>
                <a:spcPts val="0"/>
              </a:spcAft>
              <a:buSzPct val="100000"/>
              <a:buNone/>
            </a:pPr>
            <a:r>
              <a:t/>
            </a:r>
            <a:endParaRPr b="1"/>
          </a:p>
          <a:p>
            <a:pPr indent="0" lvl="0" marL="0" rtl="0" algn="l">
              <a:lnSpc>
                <a:spcPct val="100000"/>
              </a:lnSpc>
              <a:spcBef>
                <a:spcPts val="900"/>
              </a:spcBef>
              <a:spcAft>
                <a:spcPts val="0"/>
              </a:spcAft>
              <a:buSzPct val="100000"/>
              <a:buNone/>
            </a:pPr>
            <a:r>
              <a:rPr b="1" lang="en-US"/>
              <a:t>Skills:</a:t>
            </a:r>
            <a:endParaRPr/>
          </a:p>
          <a:p>
            <a:pPr indent="0" lvl="0" marL="0" rtl="0" algn="l">
              <a:lnSpc>
                <a:spcPct val="100000"/>
              </a:lnSpc>
              <a:spcBef>
                <a:spcPts val="900"/>
              </a:spcBef>
              <a:spcAft>
                <a:spcPts val="0"/>
              </a:spcAft>
              <a:buSzPct val="100000"/>
              <a:buNone/>
            </a:pPr>
            <a:r>
              <a:rPr lang="en-US"/>
              <a:t>Turn-taking (impulse control)</a:t>
            </a:r>
            <a:endParaRPr/>
          </a:p>
          <a:p>
            <a:pPr indent="0" lvl="0" marL="0" rtl="0" algn="l">
              <a:lnSpc>
                <a:spcPct val="100000"/>
              </a:lnSpc>
              <a:spcBef>
                <a:spcPts val="900"/>
              </a:spcBef>
              <a:spcAft>
                <a:spcPts val="0"/>
              </a:spcAft>
              <a:buSzPct val="100000"/>
              <a:buNone/>
            </a:pPr>
            <a:r>
              <a:rPr lang="en-US"/>
              <a:t>Regulating Emotions (winning vs. losing)</a:t>
            </a:r>
            <a:endParaRPr/>
          </a:p>
          <a:p>
            <a:pPr indent="0" lvl="0" marL="0" rtl="0" algn="l">
              <a:lnSpc>
                <a:spcPct val="100000"/>
              </a:lnSpc>
              <a:spcBef>
                <a:spcPts val="900"/>
              </a:spcBef>
              <a:spcAft>
                <a:spcPts val="0"/>
              </a:spcAft>
              <a:buSzPct val="100000"/>
              <a:buNone/>
            </a:pPr>
            <a:r>
              <a:rPr lang="en-US"/>
              <a:t>Making decisions</a:t>
            </a:r>
            <a:endParaRPr/>
          </a:p>
          <a:p>
            <a:pPr indent="0" lvl="0" marL="0" rtl="0" algn="l">
              <a:lnSpc>
                <a:spcPct val="100000"/>
              </a:lnSpc>
              <a:spcBef>
                <a:spcPts val="900"/>
              </a:spcBef>
              <a:spcAft>
                <a:spcPts val="0"/>
              </a:spcAft>
              <a:buSzPct val="100000"/>
              <a:buNone/>
            </a:pPr>
            <a:r>
              <a:rPr lang="en-US"/>
              <a:t>Following directions</a:t>
            </a:r>
            <a:endParaRPr/>
          </a:p>
          <a:p>
            <a:pPr indent="0" lvl="0" marL="0" rtl="0" algn="l">
              <a:lnSpc>
                <a:spcPct val="100000"/>
              </a:lnSpc>
              <a:spcBef>
                <a:spcPts val="900"/>
              </a:spcBef>
              <a:spcAft>
                <a:spcPts val="0"/>
              </a:spcAft>
              <a:buSzPct val="100000"/>
              <a:buNone/>
            </a:pPr>
            <a:r>
              <a:rPr lang="en-US"/>
              <a:t>Builds vocabulary: nouns, verbs, describing words</a:t>
            </a:r>
            <a:endParaRPr/>
          </a:p>
          <a:p>
            <a:pPr indent="0" lvl="0" marL="0" rtl="0" algn="l">
              <a:lnSpc>
                <a:spcPct val="100000"/>
              </a:lnSpc>
              <a:spcBef>
                <a:spcPts val="900"/>
              </a:spcBef>
              <a:spcAft>
                <a:spcPts val="0"/>
              </a:spcAft>
              <a:buSzPct val="100000"/>
              <a:buNone/>
            </a:pPr>
            <a:r>
              <a:t/>
            </a:r>
            <a:endParaRPr b="1"/>
          </a:p>
          <a:p>
            <a:pPr indent="0" lvl="0" marL="0" rtl="0" algn="l">
              <a:lnSpc>
                <a:spcPct val="100000"/>
              </a:lnSpc>
              <a:spcBef>
                <a:spcPts val="900"/>
              </a:spcBef>
              <a:spcAft>
                <a:spcPts val="0"/>
              </a:spcAft>
              <a:buSzPct val="100000"/>
              <a:buNone/>
            </a:pPr>
            <a:r>
              <a:rPr b="1" lang="en-US"/>
              <a:t>At-Home Activities:</a:t>
            </a:r>
            <a:endParaRPr/>
          </a:p>
          <a:p>
            <a:pPr indent="0" lvl="0" marL="0" rtl="0" algn="l">
              <a:lnSpc>
                <a:spcPct val="100000"/>
              </a:lnSpc>
              <a:spcBef>
                <a:spcPts val="900"/>
              </a:spcBef>
              <a:spcAft>
                <a:spcPts val="0"/>
              </a:spcAft>
              <a:buSzPct val="100000"/>
              <a:buNone/>
            </a:pPr>
            <a:r>
              <a:rPr lang="en-US"/>
              <a:t>Dramatic play and dress up</a:t>
            </a:r>
            <a:endParaRPr/>
          </a:p>
          <a:p>
            <a:pPr indent="0" lvl="0" marL="0" rtl="0" algn="l">
              <a:lnSpc>
                <a:spcPct val="100000"/>
              </a:lnSpc>
              <a:spcBef>
                <a:spcPts val="900"/>
              </a:spcBef>
              <a:spcAft>
                <a:spcPts val="0"/>
              </a:spcAft>
              <a:buSzPct val="100000"/>
              <a:buNone/>
            </a:pPr>
            <a:r>
              <a:rPr lang="en-US"/>
              <a:t>Board games/card games</a:t>
            </a:r>
            <a:endParaRPr/>
          </a:p>
          <a:p>
            <a:pPr indent="0" lvl="0" marL="0" rtl="0" algn="l">
              <a:lnSpc>
                <a:spcPct val="100000"/>
              </a:lnSpc>
              <a:spcBef>
                <a:spcPts val="900"/>
              </a:spcBef>
              <a:spcAft>
                <a:spcPts val="0"/>
              </a:spcAft>
              <a:buSzPct val="100000"/>
              <a:buNone/>
            </a:pPr>
            <a:r>
              <a:rPr lang="en-US"/>
              <a:t>Simon Says </a:t>
            </a:r>
            <a:endParaRPr/>
          </a:p>
        </p:txBody>
      </p:sp>
      <p:pic>
        <p:nvPicPr>
          <p:cNvPr id="234" name="Google Shape;234;p9"/>
          <p:cNvPicPr preferRelativeResize="0"/>
          <p:nvPr/>
        </p:nvPicPr>
        <p:blipFill rotWithShape="1">
          <a:blip r:embed="rId3">
            <a:alphaModFix/>
          </a:blip>
          <a:srcRect b="0" l="0" r="0" t="0"/>
          <a:stretch/>
        </p:blipFill>
        <p:spPr>
          <a:xfrm>
            <a:off x="5969540" y="3037041"/>
            <a:ext cx="4850860" cy="242543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avon">
  <a:themeElements>
    <a:clrScheme name="Savon">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2022-09-07T18:59:12Z</dcterms:created>
  <dc:creator>Denise Bryant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0x010100F574C77531C0D4449DE25E7A5D3F7F3D</vt:lpwstr>
  </property>
</Properties>
</file>